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8" r:id="rId1"/>
    <p:sldMasterId id="2147483745" r:id="rId2"/>
  </p:sldMasterIdLst>
  <p:notesMasterIdLst>
    <p:notesMasterId r:id="rId28"/>
  </p:notesMasterIdLst>
  <p:handoutMasterIdLst>
    <p:handoutMasterId r:id="rId29"/>
  </p:handoutMasterIdLst>
  <p:sldIdLst>
    <p:sldId id="306" r:id="rId3"/>
    <p:sldId id="334" r:id="rId4"/>
    <p:sldId id="304" r:id="rId5"/>
    <p:sldId id="305" r:id="rId6"/>
    <p:sldId id="309" r:id="rId7"/>
    <p:sldId id="368" r:id="rId8"/>
    <p:sldId id="370" r:id="rId9"/>
    <p:sldId id="367" r:id="rId10"/>
    <p:sldId id="366" r:id="rId11"/>
    <p:sldId id="365" r:id="rId12"/>
    <p:sldId id="364" r:id="rId13"/>
    <p:sldId id="363" r:id="rId14"/>
    <p:sldId id="362" r:id="rId15"/>
    <p:sldId id="361" r:id="rId16"/>
    <p:sldId id="360" r:id="rId17"/>
    <p:sldId id="359" r:id="rId18"/>
    <p:sldId id="358" r:id="rId19"/>
    <p:sldId id="357" r:id="rId20"/>
    <p:sldId id="356" r:id="rId21"/>
    <p:sldId id="355" r:id="rId22"/>
    <p:sldId id="354" r:id="rId23"/>
    <p:sldId id="353" r:id="rId24"/>
    <p:sldId id="352" r:id="rId25"/>
    <p:sldId id="350" r:id="rId26"/>
    <p:sldId id="308" r:id="rId2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yan Hum" initials="BH" lastIdx="1" clrIdx="0">
    <p:extLst>
      <p:ext uri="{19B8F6BF-5375-455C-9EA6-DF929625EA0E}">
        <p15:presenceInfo xmlns:p15="http://schemas.microsoft.com/office/powerpoint/2012/main" userId="S-1-5-21-2140188298-1836576361-1445277927-26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AFDD"/>
    <a:srgbClr val="EFF5FB"/>
    <a:srgbClr val="D1E3F3"/>
    <a:srgbClr val="0038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8873" autoAdjust="0"/>
  </p:normalViewPr>
  <p:slideViewPr>
    <p:cSldViewPr snapToGrid="0">
      <p:cViewPr varScale="1">
        <p:scale>
          <a:sx n="51" d="100"/>
          <a:sy n="51" d="100"/>
        </p:scale>
        <p:origin x="1256" y="36"/>
      </p:cViewPr>
      <p:guideLst/>
    </p:cSldViewPr>
  </p:slideViewPr>
  <p:notesTextViewPr>
    <p:cViewPr>
      <p:scale>
        <a:sx n="1" d="1"/>
        <a:sy n="1" d="1"/>
      </p:scale>
      <p:origin x="0" y="0"/>
    </p:cViewPr>
  </p:notesTextViewPr>
  <p:sorterViewPr>
    <p:cViewPr>
      <p:scale>
        <a:sx n="130" d="100"/>
        <a:sy n="130" d="100"/>
      </p:scale>
      <p:origin x="0" y="-2364"/>
    </p:cViewPr>
  </p:sorterViewPr>
  <p:notesViewPr>
    <p:cSldViewPr snapToGrid="0">
      <p:cViewPr varScale="1">
        <p:scale>
          <a:sx n="59" d="100"/>
          <a:sy n="59" d="100"/>
        </p:scale>
        <p:origin x="3197"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13" tIns="46656" rIns="93313" bIns="46656"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13" tIns="46656" rIns="93313" bIns="46656" rtlCol="0"/>
          <a:lstStyle>
            <a:lvl1pPr algn="r">
              <a:defRPr sz="1200"/>
            </a:lvl1pPr>
          </a:lstStyle>
          <a:p>
            <a:fld id="{749D743A-2D94-4E8F-9E90-C4E7D34BDDAE}" type="datetimeFigureOut">
              <a:rPr lang="en-US" smtClean="0"/>
              <a:t>11/15/2018</a:t>
            </a:fld>
            <a:endParaRPr lang="en-US"/>
          </a:p>
        </p:txBody>
      </p:sp>
      <p:sp>
        <p:nvSpPr>
          <p:cNvPr id="4" name="Footer Placeholder 3"/>
          <p:cNvSpPr>
            <a:spLocks noGrp="1"/>
          </p:cNvSpPr>
          <p:nvPr>
            <p:ph type="ftr" sz="quarter" idx="2"/>
          </p:nvPr>
        </p:nvSpPr>
        <p:spPr>
          <a:xfrm>
            <a:off x="0" y="8842031"/>
            <a:ext cx="3043343" cy="467071"/>
          </a:xfrm>
          <a:prstGeom prst="rect">
            <a:avLst/>
          </a:prstGeom>
        </p:spPr>
        <p:txBody>
          <a:bodyPr vert="horz" lIns="93313" tIns="46656" rIns="93313" bIns="46656"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1"/>
            <a:ext cx="3043343" cy="467071"/>
          </a:xfrm>
          <a:prstGeom prst="rect">
            <a:avLst/>
          </a:prstGeom>
        </p:spPr>
        <p:txBody>
          <a:bodyPr vert="horz" lIns="93313" tIns="46656" rIns="93313" bIns="46656" rtlCol="0" anchor="b"/>
          <a:lstStyle>
            <a:lvl1pPr algn="r">
              <a:defRPr sz="1200"/>
            </a:lvl1pPr>
          </a:lstStyle>
          <a:p>
            <a:fld id="{7214E325-FA36-4488-9D57-605C9C073F2E}" type="slidenum">
              <a:rPr lang="en-US" smtClean="0"/>
              <a:t>‹#›</a:t>
            </a:fld>
            <a:endParaRPr lang="en-US"/>
          </a:p>
        </p:txBody>
      </p:sp>
    </p:spTree>
    <p:extLst>
      <p:ext uri="{BB962C8B-B14F-4D97-AF65-F5344CB8AC3E}">
        <p14:creationId xmlns:p14="http://schemas.microsoft.com/office/powerpoint/2010/main" val="24718607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13" tIns="46656" rIns="93313" bIns="46656"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13" tIns="46656" rIns="93313" bIns="46656" rtlCol="0"/>
          <a:lstStyle>
            <a:lvl1pPr algn="r">
              <a:defRPr sz="1200"/>
            </a:lvl1pPr>
          </a:lstStyle>
          <a:p>
            <a:fld id="{28125F8E-F1D2-4E93-8BF4-64FCBF7EF8AB}" type="datetimeFigureOut">
              <a:rPr lang="en-US" smtClean="0"/>
              <a:t>11/15/2018</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3" tIns="46656" rIns="93313" bIns="46656" rtlCol="0" anchor="ctr"/>
          <a:lstStyle/>
          <a:p>
            <a:endParaRPr lang="en-US"/>
          </a:p>
        </p:txBody>
      </p:sp>
      <p:sp>
        <p:nvSpPr>
          <p:cNvPr id="5" name="Notes Placeholder 4"/>
          <p:cNvSpPr>
            <a:spLocks noGrp="1"/>
          </p:cNvSpPr>
          <p:nvPr>
            <p:ph type="body" sz="quarter" idx="3"/>
          </p:nvPr>
        </p:nvSpPr>
        <p:spPr>
          <a:xfrm>
            <a:off x="702310" y="4480005"/>
            <a:ext cx="5618480" cy="3665459"/>
          </a:xfrm>
          <a:prstGeom prst="rect">
            <a:avLst/>
          </a:prstGeom>
        </p:spPr>
        <p:txBody>
          <a:bodyPr vert="horz" lIns="93313" tIns="46656" rIns="93313"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7071"/>
          </a:xfrm>
          <a:prstGeom prst="rect">
            <a:avLst/>
          </a:prstGeom>
        </p:spPr>
        <p:txBody>
          <a:bodyPr vert="horz" lIns="93313" tIns="46656" rIns="93313" bIns="46656"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1"/>
            <a:ext cx="3043343" cy="467071"/>
          </a:xfrm>
          <a:prstGeom prst="rect">
            <a:avLst/>
          </a:prstGeom>
        </p:spPr>
        <p:txBody>
          <a:bodyPr vert="horz" lIns="93313" tIns="46656" rIns="93313" bIns="46656" rtlCol="0" anchor="b"/>
          <a:lstStyle>
            <a:lvl1pPr algn="r">
              <a:defRPr sz="1200"/>
            </a:lvl1pPr>
          </a:lstStyle>
          <a:p>
            <a:fld id="{B1DCF01C-6667-4D2B-AC2A-2BB7F56DE2CE}" type="slidenum">
              <a:rPr lang="en-US" smtClean="0"/>
              <a:t>‹#›</a:t>
            </a:fld>
            <a:endParaRPr lang="en-US"/>
          </a:p>
        </p:txBody>
      </p:sp>
    </p:spTree>
    <p:extLst>
      <p:ext uri="{BB962C8B-B14F-4D97-AF65-F5344CB8AC3E}">
        <p14:creationId xmlns:p14="http://schemas.microsoft.com/office/powerpoint/2010/main" val="71947373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DCF01C-6667-4D2B-AC2A-2BB7F56DE2CE}" type="slidenum">
              <a:rPr lang="en-US" smtClean="0"/>
              <a:t>1</a:t>
            </a:fld>
            <a:endParaRPr lang="en-US"/>
          </a:p>
        </p:txBody>
      </p:sp>
    </p:spTree>
    <p:extLst>
      <p:ext uri="{BB962C8B-B14F-4D97-AF65-F5344CB8AC3E}">
        <p14:creationId xmlns:p14="http://schemas.microsoft.com/office/powerpoint/2010/main" val="3187452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74711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99111" y="2698140"/>
            <a:ext cx="7970192" cy="2037538"/>
          </a:xfrm>
          <a:noFill/>
          <a:ln>
            <a:noFill/>
          </a:ln>
        </p:spPr>
        <p:txBody>
          <a:bodyPr anchor="b"/>
          <a:lstStyle>
            <a:lvl1pPr algn="ctr">
              <a:defRPr sz="4800" b="0" cap="none" spc="0">
                <a:ln w="0"/>
                <a:solidFill>
                  <a:schemeClr val="tx1"/>
                </a:solidFill>
                <a:effectLst>
                  <a:outerShdw blurRad="38100" dist="19050" dir="2700000" algn="tl" rotWithShape="0">
                    <a:schemeClr val="dk1">
                      <a:alpha val="40000"/>
                    </a:schemeClr>
                  </a:outerShdw>
                </a:effectLst>
              </a:defRPr>
            </a:lvl1pPr>
          </a:lstStyle>
          <a:p>
            <a:endParaRPr lang="en-US" dirty="0"/>
          </a:p>
        </p:txBody>
      </p:sp>
      <p:sp>
        <p:nvSpPr>
          <p:cNvPr id="3" name="Subtitle 2"/>
          <p:cNvSpPr>
            <a:spLocks noGrp="1"/>
          </p:cNvSpPr>
          <p:nvPr>
            <p:ph type="subTitle" idx="1"/>
          </p:nvPr>
        </p:nvSpPr>
        <p:spPr>
          <a:xfrm>
            <a:off x="4202349" y="4735678"/>
            <a:ext cx="7986408" cy="838269"/>
          </a:xfrm>
          <a:ln>
            <a:noFill/>
          </a:ln>
        </p:spPr>
        <p:txBody>
          <a:bodyPr/>
          <a:lstStyle>
            <a:lvl1pPr marL="0" indent="0" algn="ctr">
              <a:buNone/>
              <a:defRPr sz="1800" baseline="0">
                <a:ln>
                  <a:noFill/>
                </a:ln>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a:spcBef>
                <a:spcPts val="0"/>
              </a:spcBef>
            </a:pPr>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fld id="{EC5EF648-93E9-44E1-851D-2DE2C477D17B}" type="slidenum">
              <a:rPr lang="en-US" smtClean="0"/>
              <a:t>‹#›</a:t>
            </a:fld>
            <a:endParaRPr lang="en-US"/>
          </a:p>
        </p:txBody>
      </p:sp>
      <p:sp>
        <p:nvSpPr>
          <p:cNvPr id="16" name="Rectangle 15"/>
          <p:cNvSpPr/>
          <p:nvPr userDrawn="1"/>
        </p:nvSpPr>
        <p:spPr>
          <a:xfrm>
            <a:off x="1" y="1"/>
            <a:ext cx="2101175" cy="2665379"/>
          </a:xfrm>
          <a:prstGeom prst="rect">
            <a:avLst/>
          </a:prstGeom>
          <a:solidFill>
            <a:srgbClr val="00206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userDrawn="1"/>
        </p:nvSpPr>
        <p:spPr>
          <a:xfrm>
            <a:off x="6303524" y="1"/>
            <a:ext cx="3035029" cy="1282699"/>
          </a:xfrm>
          <a:prstGeom prst="rect">
            <a:avLst/>
          </a:prstGeom>
          <a:solidFill>
            <a:srgbClr val="7DAFD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Rectangle 18"/>
          <p:cNvSpPr/>
          <p:nvPr userDrawn="1"/>
        </p:nvSpPr>
        <p:spPr>
          <a:xfrm>
            <a:off x="9338554" y="1"/>
            <a:ext cx="2853447" cy="1282699"/>
          </a:xfrm>
          <a:prstGeom prst="rect">
            <a:avLst/>
          </a:prstGeom>
          <a:solidFill>
            <a:srgbClr val="00206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Rectangle 19"/>
          <p:cNvSpPr/>
          <p:nvPr userDrawn="1"/>
        </p:nvSpPr>
        <p:spPr>
          <a:xfrm>
            <a:off x="6303524" y="1282699"/>
            <a:ext cx="3035029" cy="1382680"/>
          </a:xfrm>
          <a:prstGeom prst="rect">
            <a:avLst/>
          </a:prstGeom>
          <a:solidFill>
            <a:srgbClr val="D1E3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2" name="Rectangle 21"/>
          <p:cNvSpPr/>
          <p:nvPr userDrawn="1"/>
        </p:nvSpPr>
        <p:spPr>
          <a:xfrm>
            <a:off x="9338551" y="1289151"/>
            <a:ext cx="2853447" cy="1376228"/>
          </a:xfrm>
          <a:prstGeom prst="rect">
            <a:avLst/>
          </a:prstGeom>
          <a:solidFill>
            <a:srgbClr val="0038A8"/>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3" name="Rectangle 22"/>
          <p:cNvSpPr/>
          <p:nvPr userDrawn="1"/>
        </p:nvSpPr>
        <p:spPr>
          <a:xfrm>
            <a:off x="1" y="2665380"/>
            <a:ext cx="2101175" cy="1284051"/>
          </a:xfrm>
          <a:prstGeom prst="rect">
            <a:avLst/>
          </a:prstGeom>
          <a:solidFill>
            <a:srgbClr val="0038A8"/>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userDrawn="1"/>
        </p:nvSpPr>
        <p:spPr>
          <a:xfrm>
            <a:off x="2101175" y="2665380"/>
            <a:ext cx="2101175" cy="1284051"/>
          </a:xfrm>
          <a:prstGeom prst="rect">
            <a:avLst/>
          </a:prstGeom>
          <a:solidFill>
            <a:srgbClr val="00206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6" name="Rectangle 25"/>
          <p:cNvSpPr/>
          <p:nvPr userDrawn="1"/>
        </p:nvSpPr>
        <p:spPr>
          <a:xfrm>
            <a:off x="1" y="3949430"/>
            <a:ext cx="4202348" cy="2908570"/>
          </a:xfrm>
          <a:prstGeom prst="rect">
            <a:avLst/>
          </a:prstGeom>
          <a:solidFill>
            <a:srgbClr val="7DAFD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7" name="Rectangle 26"/>
          <p:cNvSpPr/>
          <p:nvPr userDrawn="1"/>
        </p:nvSpPr>
        <p:spPr>
          <a:xfrm>
            <a:off x="4202349" y="5573950"/>
            <a:ext cx="2101175" cy="1284051"/>
          </a:xfrm>
          <a:prstGeom prst="rect">
            <a:avLst/>
          </a:prstGeom>
          <a:solidFill>
            <a:srgbClr val="0038A8"/>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6303522" y="5573950"/>
            <a:ext cx="2101175" cy="1284051"/>
          </a:xfrm>
          <a:prstGeom prst="rect">
            <a:avLst/>
          </a:prstGeom>
          <a:solidFill>
            <a:srgbClr val="7DAFD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userDrawn="1"/>
        </p:nvSpPr>
        <p:spPr>
          <a:xfrm>
            <a:off x="8404697" y="5573949"/>
            <a:ext cx="2101175" cy="1284051"/>
          </a:xfrm>
          <a:prstGeom prst="rect">
            <a:avLst/>
          </a:prstGeom>
          <a:solidFill>
            <a:srgbClr val="D1E3F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0" name="Rectangle 29"/>
          <p:cNvSpPr/>
          <p:nvPr userDrawn="1"/>
        </p:nvSpPr>
        <p:spPr>
          <a:xfrm>
            <a:off x="10505870" y="5573948"/>
            <a:ext cx="1686125" cy="1284051"/>
          </a:xfrm>
          <a:prstGeom prst="rect">
            <a:avLst/>
          </a:prstGeom>
          <a:solidFill>
            <a:srgbClr val="EFF5FB"/>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32" name="Picture 3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101175" y="27432"/>
            <a:ext cx="4179654" cy="2629980"/>
          </a:xfrm>
          <a:prstGeom prst="rect">
            <a:avLst/>
          </a:prstGeom>
          <a:noFill/>
          <a:ln w="28575">
            <a:solidFill>
              <a:schemeClr val="bg1"/>
            </a:solidFill>
          </a:ln>
        </p:spPr>
      </p:pic>
    </p:spTree>
    <p:extLst>
      <p:ext uri="{BB962C8B-B14F-4D97-AF65-F5344CB8AC3E}">
        <p14:creationId xmlns:p14="http://schemas.microsoft.com/office/powerpoint/2010/main" val="321289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3874781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3056466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1522211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762567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889331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32867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pPr algn="l"/>
            <a:endParaRPr lang="en-US" dirty="0"/>
          </a:p>
        </p:txBody>
      </p:sp>
      <p:sp>
        <p:nvSpPr>
          <p:cNvPr id="6" name="Slide Number Placeholder 5"/>
          <p:cNvSpPr>
            <a:spLocks noGrp="1"/>
          </p:cNvSpPr>
          <p:nvPr>
            <p:ph type="sldNum" sz="quarter" idx="12"/>
          </p:nvPr>
        </p:nvSpPr>
        <p:spPr/>
        <p:txBody>
          <a:bodyPr/>
          <a:lstStyle/>
          <a:p>
            <a:fld id="{EC5EF648-93E9-44E1-851D-2DE2C477D17B}" type="slidenum">
              <a:rPr lang="en-US" smtClean="0"/>
              <a:t>‹#›</a:t>
            </a:fld>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760720"/>
            <a:ext cx="1280160" cy="1097280"/>
          </a:xfrm>
          <a:prstGeom prst="rect">
            <a:avLst/>
          </a:prstGeom>
        </p:spPr>
      </p:pic>
    </p:spTree>
    <p:extLst>
      <p:ext uri="{BB962C8B-B14F-4D97-AF65-F5344CB8AC3E}">
        <p14:creationId xmlns:p14="http://schemas.microsoft.com/office/powerpoint/2010/main" val="2832147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28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394202"/>
            <a:ext cx="10515600" cy="123189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pPr algn="l"/>
            <a:endParaRPr lang="en-US" dirty="0"/>
          </a:p>
        </p:txBody>
      </p:sp>
      <p:sp>
        <p:nvSpPr>
          <p:cNvPr id="6" name="Slide Number Placeholder 5"/>
          <p:cNvSpPr>
            <a:spLocks noGrp="1"/>
          </p:cNvSpPr>
          <p:nvPr>
            <p:ph type="sldNum" sz="quarter" idx="12"/>
          </p:nvPr>
        </p:nvSpPr>
        <p:spPr/>
        <p:txBody>
          <a:bodyPr/>
          <a:lstStyle/>
          <a:p>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760720"/>
            <a:ext cx="1280160" cy="1097280"/>
          </a:xfrm>
          <a:prstGeom prst="rect">
            <a:avLst/>
          </a:prstGeom>
        </p:spPr>
      </p:pic>
    </p:spTree>
    <p:extLst>
      <p:ext uri="{BB962C8B-B14F-4D97-AF65-F5344CB8AC3E}">
        <p14:creationId xmlns:p14="http://schemas.microsoft.com/office/powerpoint/2010/main" val="89675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pPr algn="l"/>
            <a:endParaRPr lang="en-US" dirty="0"/>
          </a:p>
        </p:txBody>
      </p:sp>
      <p:sp>
        <p:nvSpPr>
          <p:cNvPr id="5" name="Slide Number Placeholder 4"/>
          <p:cNvSpPr>
            <a:spLocks noGrp="1"/>
          </p:cNvSpPr>
          <p:nvPr>
            <p:ph type="sldNum" sz="quarter" idx="12"/>
          </p:nvPr>
        </p:nvSpPr>
        <p:spPr/>
        <p:txBody>
          <a:bodyPr/>
          <a:lstStyle/>
          <a:p>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760720"/>
            <a:ext cx="1280160" cy="1097280"/>
          </a:xfrm>
          <a:prstGeom prst="rect">
            <a:avLst/>
          </a:prstGeom>
        </p:spPr>
      </p:pic>
    </p:spTree>
    <p:extLst>
      <p:ext uri="{BB962C8B-B14F-4D97-AF65-F5344CB8AC3E}">
        <p14:creationId xmlns:p14="http://schemas.microsoft.com/office/powerpoint/2010/main" val="123311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3589113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116177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144848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352383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F212E9-75C5-4BC4-98C4-8B3365BD9443}" type="slidenum">
              <a:rPr lang="en-US" smtClean="0"/>
              <a:t>‹#›</a:t>
            </a:fld>
            <a:endParaRPr lang="en-US"/>
          </a:p>
        </p:txBody>
      </p:sp>
    </p:spTree>
    <p:extLst>
      <p:ext uri="{BB962C8B-B14F-4D97-AF65-F5344CB8AC3E}">
        <p14:creationId xmlns:p14="http://schemas.microsoft.com/office/powerpoint/2010/main" val="12130041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45672"/>
            <a:ext cx="10515600" cy="81597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360489"/>
            <a:ext cx="10515600" cy="42148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1219200" y="5754692"/>
            <a:ext cx="10972800" cy="1104901"/>
          </a:xfrm>
          <a:prstGeom prst="rect">
            <a:avLst/>
          </a:prstGeom>
          <a:gradFill flip="none" rotWithShape="1">
            <a:gsLst>
              <a:gs pos="38932">
                <a:schemeClr val="accent1">
                  <a:lumMod val="60000"/>
                  <a:lumOff val="40000"/>
                </a:schemeClr>
              </a:gs>
              <a:gs pos="18565">
                <a:schemeClr val="accent1">
                  <a:lumMod val="75000"/>
                </a:schemeClr>
              </a:gs>
              <a:gs pos="0">
                <a:schemeClr val="accent1">
                  <a:lumMod val="50000"/>
                </a:schemeClr>
              </a:gs>
              <a:gs pos="79000">
                <a:schemeClr val="bg1"/>
              </a:gs>
              <a:gs pos="95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3"/>
          </p:nvPr>
        </p:nvSpPr>
        <p:spPr>
          <a:xfrm>
            <a:off x="1356756" y="6110350"/>
            <a:ext cx="7586133" cy="365125"/>
          </a:xfrm>
          <a:prstGeom prst="rect">
            <a:avLst/>
          </a:prstGeom>
        </p:spPr>
        <p:txBody>
          <a:bodyPr vert="horz" lIns="91440" tIns="45720" rIns="91440" bIns="45720" rtlCol="0" anchor="ctr"/>
          <a:lstStyle>
            <a:lvl1pPr algn="ctr">
              <a:defRPr sz="1600" b="1">
                <a:solidFill>
                  <a:schemeClr val="accent5">
                    <a:lumMod val="50000"/>
                  </a:schemeClr>
                </a:solidFill>
              </a:defRPr>
            </a:lvl1pPr>
          </a:lstStyle>
          <a:p>
            <a:pPr algn="l"/>
            <a:endParaRPr lang="en-US" dirty="0"/>
          </a:p>
        </p:txBody>
      </p:sp>
      <p:sp>
        <p:nvSpPr>
          <p:cNvPr id="6" name="Slide Number Placeholder 5"/>
          <p:cNvSpPr>
            <a:spLocks noGrp="1"/>
          </p:cNvSpPr>
          <p:nvPr>
            <p:ph type="sldNum" sz="quarter" idx="4"/>
          </p:nvPr>
        </p:nvSpPr>
        <p:spPr>
          <a:xfrm>
            <a:off x="8805333" y="6122987"/>
            <a:ext cx="2743200" cy="365125"/>
          </a:xfrm>
          <a:prstGeom prst="rect">
            <a:avLst/>
          </a:prstGeom>
        </p:spPr>
        <p:txBody>
          <a:bodyPr vert="horz" lIns="91440" tIns="45720" rIns="91440" bIns="45720" rtlCol="0" anchor="ctr"/>
          <a:lstStyle>
            <a:lvl1pPr algn="r">
              <a:defRPr sz="1600" b="1">
                <a:solidFill>
                  <a:schemeClr val="bg1"/>
                </a:solidFill>
              </a:defRPr>
            </a:lvl1pPr>
          </a:lstStyle>
          <a:p>
            <a:endParaRPr lang="en-US" dirty="0"/>
          </a:p>
        </p:txBody>
      </p:sp>
      <p:cxnSp>
        <p:nvCxnSpPr>
          <p:cNvPr id="10" name="Straight Connector 9"/>
          <p:cNvCxnSpPr/>
          <p:nvPr userDrawn="1"/>
        </p:nvCxnSpPr>
        <p:spPr>
          <a:xfrm>
            <a:off x="838200" y="1233489"/>
            <a:ext cx="105156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xmlns="" id="{451A173D-B362-4FB1-98B9-E65D1019EF4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5763773"/>
            <a:ext cx="1289304" cy="1097280"/>
          </a:xfrm>
          <a:prstGeom prst="rect">
            <a:avLst/>
          </a:prstGeom>
        </p:spPr>
      </p:pic>
    </p:spTree>
    <p:extLst>
      <p:ext uri="{BB962C8B-B14F-4D97-AF65-F5344CB8AC3E}">
        <p14:creationId xmlns:p14="http://schemas.microsoft.com/office/powerpoint/2010/main" val="3875349180"/>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4" r:id="rId4"/>
  </p:sldLayoutIdLst>
  <p:hf hdr="0" ftr="0" dt="0"/>
  <p:txStyles>
    <p:titleStyle>
      <a:lvl1pPr algn="l"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212E9-75C5-4BC4-98C4-8B3365BD9443}" type="slidenum">
              <a:rPr lang="en-US" smtClean="0"/>
              <a:t>‹#›</a:t>
            </a:fld>
            <a:endParaRPr lang="en-US"/>
          </a:p>
        </p:txBody>
      </p:sp>
    </p:spTree>
    <p:extLst>
      <p:ext uri="{BB962C8B-B14F-4D97-AF65-F5344CB8AC3E}">
        <p14:creationId xmlns:p14="http://schemas.microsoft.com/office/powerpoint/2010/main" val="2219053773"/>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memberservices@eric.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HRA Expansion Rule – ERIC Comment Strategy Session</a:t>
            </a:r>
            <a:endParaRPr lang="en-US" b="1" dirty="0">
              <a:cs typeface="Calibri Light"/>
            </a:endParaRPr>
          </a:p>
        </p:txBody>
      </p:sp>
      <p:sp>
        <p:nvSpPr>
          <p:cNvPr id="4" name="Subtitle 3"/>
          <p:cNvSpPr>
            <a:spLocks noGrp="1"/>
          </p:cNvSpPr>
          <p:nvPr>
            <p:ph type="subTitle" idx="1"/>
          </p:nvPr>
        </p:nvSpPr>
        <p:spPr/>
        <p:txBody>
          <a:bodyPr vert="horz" lIns="91440" tIns="45720" rIns="91440" bIns="45720" rtlCol="0" anchor="t">
            <a:normAutofit/>
          </a:bodyPr>
          <a:lstStyle/>
          <a:p>
            <a:pPr>
              <a:spcBef>
                <a:spcPts val="0"/>
              </a:spcBef>
            </a:pPr>
            <a:r>
              <a:rPr lang="en-US" dirty="0"/>
              <a:t>November 15, 2018</a:t>
            </a:r>
          </a:p>
        </p:txBody>
      </p:sp>
    </p:spTree>
    <p:extLst>
      <p:ext uri="{BB962C8B-B14F-4D97-AF65-F5344CB8AC3E}">
        <p14:creationId xmlns:p14="http://schemas.microsoft.com/office/powerpoint/2010/main" val="3186000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367E1C3F-A776-416B-9451-642EBACA8261}"/>
              </a:ext>
            </a:extLst>
          </p:cNvPr>
          <p:cNvSpPr>
            <a:spLocks noGrp="1" noChangeArrowheads="1"/>
          </p:cNvSpPr>
          <p:nvPr>
            <p:ph type="title"/>
          </p:nvPr>
        </p:nvSpPr>
        <p:spPr/>
        <p:txBody>
          <a:bodyPr>
            <a:normAutofit/>
          </a:bodyPr>
          <a:lstStyle/>
          <a:p>
            <a:r>
              <a:rPr lang="en-US" altLang="en-US" sz="3600" dirty="0"/>
              <a:t>Individual Market Plans &amp; Tax Preferences</a:t>
            </a:r>
          </a:p>
        </p:txBody>
      </p:sp>
      <p:sp>
        <p:nvSpPr>
          <p:cNvPr id="7171" name="Rectangle 3">
            <a:extLst>
              <a:ext uri="{FF2B5EF4-FFF2-40B4-BE49-F238E27FC236}">
                <a16:creationId xmlns:a16="http://schemas.microsoft.com/office/drawing/2014/main" xmlns="" id="{115F038A-046D-4455-9480-A9B150D3DB00}"/>
              </a:ext>
            </a:extLst>
          </p:cNvPr>
          <p:cNvSpPr>
            <a:spLocks noGrp="1" noChangeArrowheads="1"/>
          </p:cNvSpPr>
          <p:nvPr>
            <p:ph idx="1"/>
          </p:nvPr>
        </p:nvSpPr>
        <p:spPr/>
        <p:txBody>
          <a:bodyPr>
            <a:normAutofit lnSpcReduction="10000"/>
          </a:bodyPr>
          <a:lstStyle/>
          <a:p>
            <a:pPr>
              <a:lnSpc>
                <a:spcPct val="90000"/>
              </a:lnSpc>
            </a:pPr>
            <a:r>
              <a:rPr lang="en-US" altLang="en-US" sz="2500" dirty="0"/>
              <a:t>September 2013, Tri-Agencies issue guidance (e.g., IRS Notice 2013-54 and DOL Tech. Release 2013-03)</a:t>
            </a:r>
          </a:p>
          <a:p>
            <a:pPr>
              <a:lnSpc>
                <a:spcPct val="90000"/>
              </a:lnSpc>
            </a:pPr>
            <a:r>
              <a:rPr lang="en-US" altLang="en-US" sz="2500" dirty="0"/>
              <a:t>No, a </a:t>
            </a:r>
            <a:r>
              <a:rPr lang="en-US" altLang="en-US" sz="2400" dirty="0"/>
              <a:t>Code section 106(c)(2) FSA, or Section 105 Reimbursement Plan, or 61-146 Arrangement CANNOT fund the purchase of an individual market plan with tax-preferred dollars</a:t>
            </a:r>
          </a:p>
          <a:p>
            <a:pPr>
              <a:lnSpc>
                <a:spcPct val="90000"/>
              </a:lnSpc>
            </a:pPr>
            <a:r>
              <a:rPr lang="en-US" altLang="en-US" sz="2400" dirty="0"/>
              <a:t>Why??</a:t>
            </a:r>
          </a:p>
          <a:p>
            <a:pPr lvl="1">
              <a:lnSpc>
                <a:spcPct val="90000"/>
              </a:lnSpc>
            </a:pPr>
            <a:r>
              <a:rPr lang="en-US" altLang="en-US" sz="2000" dirty="0"/>
              <a:t>Not so much for tax reasons</a:t>
            </a:r>
          </a:p>
          <a:p>
            <a:pPr lvl="1">
              <a:lnSpc>
                <a:spcPct val="90000"/>
              </a:lnSpc>
            </a:pPr>
            <a:r>
              <a:rPr lang="en-US" altLang="en-US" sz="2000" dirty="0"/>
              <a:t>Instead, concern over what this would do to the insurance markets</a:t>
            </a:r>
          </a:p>
          <a:p>
            <a:pPr lvl="2">
              <a:lnSpc>
                <a:spcPct val="90000"/>
              </a:lnSpc>
            </a:pPr>
            <a:r>
              <a:rPr lang="en-US" altLang="en-US" sz="1600" dirty="0"/>
              <a:t>Would employers dump their unhealthy employees into the individual market, thereby adversely impacting the risk pool?</a:t>
            </a:r>
          </a:p>
          <a:p>
            <a:pPr lvl="2">
              <a:lnSpc>
                <a:spcPct val="90000"/>
              </a:lnSpc>
            </a:pPr>
            <a:r>
              <a:rPr lang="en-US" altLang="en-US" sz="1600" dirty="0"/>
              <a:t>We don’t know, but the ACA is causing a heck of a lot of disruption, we don’t want to add to it</a:t>
            </a:r>
          </a:p>
          <a:p>
            <a:pPr>
              <a:lnSpc>
                <a:spcPct val="90000"/>
              </a:lnSpc>
            </a:pPr>
            <a:r>
              <a:rPr lang="en-US" altLang="en-US" sz="2400" dirty="0"/>
              <a:t>Will this policy ever be re-visited?</a:t>
            </a:r>
          </a:p>
          <a:p>
            <a:pPr lvl="1">
              <a:lnSpc>
                <a:spcPct val="90000"/>
              </a:lnSpc>
            </a:pPr>
            <a:r>
              <a:rPr lang="en-US" altLang="en-US" sz="2000" dirty="0"/>
              <a:t>Potentially, if the markets stabilize or the politics change</a:t>
            </a:r>
          </a:p>
        </p:txBody>
      </p:sp>
      <p:sp>
        <p:nvSpPr>
          <p:cNvPr id="2" name="Slide Number Placeholder 1">
            <a:extLst>
              <a:ext uri="{FF2B5EF4-FFF2-40B4-BE49-F238E27FC236}">
                <a16:creationId xmlns:a16="http://schemas.microsoft.com/office/drawing/2014/main" xmlns="" id="{32F70A15-4606-405A-BD06-403A3109929E}"/>
              </a:ext>
            </a:extLst>
          </p:cNvPr>
          <p:cNvSpPr>
            <a:spLocks noGrp="1"/>
          </p:cNvSpPr>
          <p:nvPr>
            <p:ph type="sldNum" sz="quarter" idx="12"/>
          </p:nvPr>
        </p:nvSpPr>
        <p:spPr/>
        <p:txBody>
          <a:bodyPr/>
          <a:lstStyle/>
          <a:p>
            <a:pPr>
              <a:defRPr/>
            </a:pPr>
            <a:fld id="{B7A626BD-2A1D-4FDE-B807-756CB17EF672}" type="slidenum">
              <a:rPr lang="en-US" altLang="en-US" smtClean="0"/>
              <a:pPr>
                <a:defRPr/>
              </a:pPr>
              <a:t>10</a:t>
            </a:fld>
            <a:endParaRPr lang="en-US" altLang="en-US"/>
          </a:p>
        </p:txBody>
      </p:sp>
    </p:spTree>
    <p:extLst>
      <p:ext uri="{BB962C8B-B14F-4D97-AF65-F5344CB8AC3E}">
        <p14:creationId xmlns:p14="http://schemas.microsoft.com/office/powerpoint/2010/main" val="294498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516F92BA-94CB-4F5B-A324-ACE4F336604B}"/>
              </a:ext>
            </a:extLst>
          </p:cNvPr>
          <p:cNvSpPr>
            <a:spLocks noGrp="1" noChangeArrowheads="1"/>
          </p:cNvSpPr>
          <p:nvPr>
            <p:ph idx="1"/>
          </p:nvPr>
        </p:nvSpPr>
        <p:spPr/>
        <p:txBody>
          <a:bodyPr/>
          <a:lstStyle/>
          <a:p>
            <a:pPr marL="0" indent="0">
              <a:lnSpc>
                <a:spcPct val="90000"/>
              </a:lnSpc>
              <a:buFontTx/>
              <a:buNone/>
              <a:defRPr/>
            </a:pPr>
            <a:endParaRPr lang="en-US" altLang="en-US" sz="2200" dirty="0"/>
          </a:p>
          <a:p>
            <a:pPr marL="0" indent="0">
              <a:lnSpc>
                <a:spcPct val="90000"/>
              </a:lnSpc>
              <a:buFontTx/>
              <a:buNone/>
              <a:defRPr/>
            </a:pPr>
            <a:endParaRPr lang="en-US" altLang="en-US" sz="2200" dirty="0"/>
          </a:p>
          <a:p>
            <a:pPr marL="0" indent="0">
              <a:lnSpc>
                <a:spcPct val="90000"/>
              </a:lnSpc>
              <a:buFontTx/>
              <a:buNone/>
              <a:defRPr/>
            </a:pPr>
            <a:endParaRPr lang="en-US" altLang="en-US" sz="2200" dirty="0"/>
          </a:p>
          <a:p>
            <a:pPr marL="0" indent="0">
              <a:lnSpc>
                <a:spcPct val="90000"/>
              </a:lnSpc>
              <a:buFontTx/>
              <a:buNone/>
              <a:defRPr/>
            </a:pPr>
            <a:endParaRPr lang="en-US" altLang="en-US" sz="2200" dirty="0"/>
          </a:p>
          <a:p>
            <a:pPr marL="0" indent="0" algn="ctr">
              <a:lnSpc>
                <a:spcPct val="90000"/>
              </a:lnSpc>
              <a:buFontTx/>
              <a:buNone/>
              <a:defRPr/>
            </a:pPr>
            <a:r>
              <a:rPr lang="en-US" altLang="en-US" sz="5000" b="1" dirty="0"/>
              <a:t>Small Business HRA </a:t>
            </a:r>
          </a:p>
          <a:p>
            <a:pPr marL="0" indent="0" algn="ctr">
              <a:lnSpc>
                <a:spcPct val="90000"/>
              </a:lnSpc>
              <a:buFontTx/>
              <a:buNone/>
              <a:defRPr/>
            </a:pPr>
            <a:r>
              <a:rPr lang="en-US" altLang="en-US" sz="4000" dirty="0"/>
              <a:t>(QSEHRA)</a:t>
            </a:r>
          </a:p>
          <a:p>
            <a:pPr>
              <a:lnSpc>
                <a:spcPct val="90000"/>
              </a:lnSpc>
              <a:defRPr/>
            </a:pPr>
            <a:endParaRPr lang="en-US" altLang="en-US" sz="2000" dirty="0"/>
          </a:p>
        </p:txBody>
      </p:sp>
      <p:sp>
        <p:nvSpPr>
          <p:cNvPr id="2" name="Slide Number Placeholder 1">
            <a:extLst>
              <a:ext uri="{FF2B5EF4-FFF2-40B4-BE49-F238E27FC236}">
                <a16:creationId xmlns:a16="http://schemas.microsoft.com/office/drawing/2014/main" xmlns="" id="{08C8019D-5A3F-436B-B49F-6CEA8AB0C703}"/>
              </a:ext>
            </a:extLst>
          </p:cNvPr>
          <p:cNvSpPr>
            <a:spLocks noGrp="1"/>
          </p:cNvSpPr>
          <p:nvPr>
            <p:ph type="sldNum" sz="quarter" idx="12"/>
          </p:nvPr>
        </p:nvSpPr>
        <p:spPr/>
        <p:txBody>
          <a:bodyPr/>
          <a:lstStyle/>
          <a:p>
            <a:pPr>
              <a:defRPr/>
            </a:pPr>
            <a:fld id="{B7A626BD-2A1D-4FDE-B807-756CB17EF672}" type="slidenum">
              <a:rPr lang="en-US" altLang="en-US" smtClean="0"/>
              <a:pPr>
                <a:defRPr/>
              </a:pPr>
              <a:t>11</a:t>
            </a:fld>
            <a:endParaRPr lang="en-US" altLang="en-US"/>
          </a:p>
        </p:txBody>
      </p:sp>
    </p:spTree>
    <p:extLst>
      <p:ext uri="{BB962C8B-B14F-4D97-AF65-F5344CB8AC3E}">
        <p14:creationId xmlns:p14="http://schemas.microsoft.com/office/powerpoint/2010/main" val="1048539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69772387-D6CF-464F-B726-96C25A9BDC9D}"/>
              </a:ext>
            </a:extLst>
          </p:cNvPr>
          <p:cNvSpPr>
            <a:spLocks noGrp="1" noChangeArrowheads="1"/>
          </p:cNvSpPr>
          <p:nvPr>
            <p:ph type="title"/>
          </p:nvPr>
        </p:nvSpPr>
        <p:spPr/>
        <p:txBody>
          <a:bodyPr/>
          <a:lstStyle/>
          <a:p>
            <a:r>
              <a:rPr lang="en-US" altLang="en-US" sz="3600"/>
              <a:t>QSEHRA Rules</a:t>
            </a:r>
          </a:p>
        </p:txBody>
      </p:sp>
      <p:sp>
        <p:nvSpPr>
          <p:cNvPr id="9219" name="Rectangle 3">
            <a:extLst>
              <a:ext uri="{FF2B5EF4-FFF2-40B4-BE49-F238E27FC236}">
                <a16:creationId xmlns:a16="http://schemas.microsoft.com/office/drawing/2014/main" xmlns="" id="{7322628D-1119-46F2-865E-DB90A24CFA1C}"/>
              </a:ext>
            </a:extLst>
          </p:cNvPr>
          <p:cNvSpPr>
            <a:spLocks noGrp="1" noChangeArrowheads="1"/>
          </p:cNvSpPr>
          <p:nvPr>
            <p:ph idx="1"/>
          </p:nvPr>
        </p:nvSpPr>
        <p:spPr/>
        <p:txBody>
          <a:bodyPr/>
          <a:lstStyle/>
          <a:p>
            <a:pPr>
              <a:lnSpc>
                <a:spcPct val="90000"/>
              </a:lnSpc>
            </a:pPr>
            <a:r>
              <a:rPr lang="en-US" altLang="en-US" sz="2200"/>
              <a:t>Must offer a QSEHRA or a “group health plan” (i.e., “all or nothing” proposition)</a:t>
            </a:r>
          </a:p>
          <a:p>
            <a:pPr>
              <a:lnSpc>
                <a:spcPct val="90000"/>
              </a:lnSpc>
            </a:pPr>
            <a:r>
              <a:rPr lang="en-US" altLang="en-US" sz="2200"/>
              <a:t>Contributions amounts must be the same for all similarly situated employees</a:t>
            </a:r>
          </a:p>
          <a:p>
            <a:pPr lvl="1">
              <a:lnSpc>
                <a:spcPct val="90000"/>
              </a:lnSpc>
            </a:pPr>
            <a:r>
              <a:rPr lang="en-US" altLang="en-US" sz="2000"/>
              <a:t>But can vary contributions by age and family size</a:t>
            </a:r>
          </a:p>
          <a:p>
            <a:pPr>
              <a:lnSpc>
                <a:spcPct val="90000"/>
              </a:lnSpc>
            </a:pPr>
            <a:r>
              <a:rPr lang="en-US" altLang="en-US" sz="2200"/>
              <a:t>HRA contributions capped for single and family coverage</a:t>
            </a:r>
          </a:p>
          <a:p>
            <a:pPr>
              <a:lnSpc>
                <a:spcPct val="90000"/>
              </a:lnSpc>
            </a:pPr>
            <a:r>
              <a:rPr lang="en-US" altLang="en-US" sz="2200"/>
              <a:t>No employee contributions (only employer contributions)</a:t>
            </a:r>
          </a:p>
          <a:p>
            <a:r>
              <a:rPr lang="en-US" altLang="en-US" sz="2200"/>
              <a:t>Notice must be sent at least 90 days prior to the beginning of the plan year</a:t>
            </a:r>
          </a:p>
          <a:p>
            <a:pPr lvl="1"/>
            <a:r>
              <a:rPr lang="en-US" altLang="en-US" sz="2000"/>
              <a:t>Or, when a new employee first becomes eligible to receive the QSEHRA contributions</a:t>
            </a:r>
          </a:p>
          <a:p>
            <a:r>
              <a:rPr lang="en-US" altLang="en-US" sz="2200"/>
              <a:t>If the individual market plan is deemed “unaffordable” to the employee, the employee may access a premium subsidy</a:t>
            </a:r>
          </a:p>
          <a:p>
            <a:pPr lvl="1"/>
            <a:r>
              <a:rPr lang="en-US" altLang="en-US" sz="1800"/>
              <a:t>The “affordability” test is based on the cost of the second-lowest cost “silver” plan for self-only coverage</a:t>
            </a:r>
          </a:p>
          <a:p>
            <a:pPr lvl="1"/>
            <a:endParaRPr lang="en-US" altLang="en-US" sz="1800"/>
          </a:p>
          <a:p>
            <a:pPr>
              <a:lnSpc>
                <a:spcPct val="90000"/>
              </a:lnSpc>
            </a:pPr>
            <a:endParaRPr lang="en-US" altLang="en-US" sz="2000"/>
          </a:p>
        </p:txBody>
      </p:sp>
      <p:sp>
        <p:nvSpPr>
          <p:cNvPr id="2" name="Slide Number Placeholder 1">
            <a:extLst>
              <a:ext uri="{FF2B5EF4-FFF2-40B4-BE49-F238E27FC236}">
                <a16:creationId xmlns:a16="http://schemas.microsoft.com/office/drawing/2014/main" xmlns="" id="{17E5AE3D-158F-4856-BCFF-B508A306316C}"/>
              </a:ext>
            </a:extLst>
          </p:cNvPr>
          <p:cNvSpPr>
            <a:spLocks noGrp="1"/>
          </p:cNvSpPr>
          <p:nvPr>
            <p:ph type="sldNum" sz="quarter" idx="12"/>
          </p:nvPr>
        </p:nvSpPr>
        <p:spPr/>
        <p:txBody>
          <a:bodyPr/>
          <a:lstStyle/>
          <a:p>
            <a:pPr>
              <a:defRPr/>
            </a:pPr>
            <a:fld id="{B7A626BD-2A1D-4FDE-B807-756CB17EF672}" type="slidenum">
              <a:rPr lang="en-US" altLang="en-US" smtClean="0"/>
              <a:pPr>
                <a:defRPr/>
              </a:pPr>
              <a:t>12</a:t>
            </a:fld>
            <a:endParaRPr lang="en-US" altLang="en-US"/>
          </a:p>
        </p:txBody>
      </p:sp>
    </p:spTree>
    <p:extLst>
      <p:ext uri="{BB962C8B-B14F-4D97-AF65-F5344CB8AC3E}">
        <p14:creationId xmlns:p14="http://schemas.microsoft.com/office/powerpoint/2010/main" val="442678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516F92BA-94CB-4F5B-A324-ACE4F336604B}"/>
              </a:ext>
            </a:extLst>
          </p:cNvPr>
          <p:cNvSpPr>
            <a:spLocks noGrp="1" noChangeArrowheads="1"/>
          </p:cNvSpPr>
          <p:nvPr>
            <p:ph idx="1"/>
          </p:nvPr>
        </p:nvSpPr>
        <p:spPr/>
        <p:txBody>
          <a:bodyPr/>
          <a:lstStyle/>
          <a:p>
            <a:pPr marL="0" indent="0">
              <a:lnSpc>
                <a:spcPct val="90000"/>
              </a:lnSpc>
              <a:buFontTx/>
              <a:buNone/>
              <a:defRPr/>
            </a:pPr>
            <a:endParaRPr lang="en-US" altLang="en-US" sz="2200" dirty="0"/>
          </a:p>
          <a:p>
            <a:pPr marL="0" indent="0">
              <a:lnSpc>
                <a:spcPct val="90000"/>
              </a:lnSpc>
              <a:buFontTx/>
              <a:buNone/>
              <a:defRPr/>
            </a:pPr>
            <a:endParaRPr lang="en-US" altLang="en-US" sz="2200" dirty="0"/>
          </a:p>
          <a:p>
            <a:pPr marL="0" indent="0">
              <a:lnSpc>
                <a:spcPct val="90000"/>
              </a:lnSpc>
              <a:buFontTx/>
              <a:buNone/>
              <a:defRPr/>
            </a:pPr>
            <a:endParaRPr lang="en-US" altLang="en-US" sz="2200" dirty="0"/>
          </a:p>
          <a:p>
            <a:pPr marL="0" indent="0">
              <a:lnSpc>
                <a:spcPct val="90000"/>
              </a:lnSpc>
              <a:buFontTx/>
              <a:buNone/>
              <a:defRPr/>
            </a:pPr>
            <a:endParaRPr lang="en-US" altLang="en-US" sz="2200" dirty="0"/>
          </a:p>
          <a:p>
            <a:pPr marL="0" indent="0" algn="ctr">
              <a:lnSpc>
                <a:spcPct val="90000"/>
              </a:lnSpc>
              <a:buFontTx/>
              <a:buNone/>
              <a:defRPr/>
            </a:pPr>
            <a:r>
              <a:rPr lang="en-US" altLang="en-US" sz="5000" b="1" dirty="0"/>
              <a:t>The Proposed HRA Regs</a:t>
            </a:r>
          </a:p>
          <a:p>
            <a:pPr>
              <a:lnSpc>
                <a:spcPct val="90000"/>
              </a:lnSpc>
              <a:defRPr/>
            </a:pPr>
            <a:endParaRPr lang="en-US" altLang="en-US" sz="2000" dirty="0"/>
          </a:p>
        </p:txBody>
      </p:sp>
      <p:sp>
        <p:nvSpPr>
          <p:cNvPr id="2" name="Slide Number Placeholder 1">
            <a:extLst>
              <a:ext uri="{FF2B5EF4-FFF2-40B4-BE49-F238E27FC236}">
                <a16:creationId xmlns:a16="http://schemas.microsoft.com/office/drawing/2014/main" xmlns="" id="{819E53C6-1D2A-4C27-BD82-2513728473DD}"/>
              </a:ext>
            </a:extLst>
          </p:cNvPr>
          <p:cNvSpPr>
            <a:spLocks noGrp="1"/>
          </p:cNvSpPr>
          <p:nvPr>
            <p:ph type="sldNum" sz="quarter" idx="12"/>
          </p:nvPr>
        </p:nvSpPr>
        <p:spPr/>
        <p:txBody>
          <a:bodyPr/>
          <a:lstStyle/>
          <a:p>
            <a:pPr>
              <a:defRPr/>
            </a:pPr>
            <a:fld id="{B7A626BD-2A1D-4FDE-B807-756CB17EF672}" type="slidenum">
              <a:rPr lang="en-US" altLang="en-US" smtClean="0"/>
              <a:pPr>
                <a:defRPr/>
              </a:pPr>
              <a:t>13</a:t>
            </a:fld>
            <a:endParaRPr lang="en-US" altLang="en-US"/>
          </a:p>
        </p:txBody>
      </p:sp>
    </p:spTree>
    <p:extLst>
      <p:ext uri="{BB962C8B-B14F-4D97-AF65-F5344CB8AC3E}">
        <p14:creationId xmlns:p14="http://schemas.microsoft.com/office/powerpoint/2010/main" val="3070394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FAFA1C2A-2F02-4672-AC6C-AF842D8AD365}"/>
              </a:ext>
            </a:extLst>
          </p:cNvPr>
          <p:cNvSpPr>
            <a:spLocks noGrp="1" noChangeArrowheads="1"/>
          </p:cNvSpPr>
          <p:nvPr>
            <p:ph type="title"/>
          </p:nvPr>
        </p:nvSpPr>
        <p:spPr/>
        <p:txBody>
          <a:bodyPr/>
          <a:lstStyle/>
          <a:p>
            <a:r>
              <a:rPr lang="en-US" altLang="en-US" sz="3600"/>
              <a:t>“All or Nothing” Proposition</a:t>
            </a:r>
          </a:p>
        </p:txBody>
      </p:sp>
      <p:sp>
        <p:nvSpPr>
          <p:cNvPr id="11267" name="Rectangle 3">
            <a:extLst>
              <a:ext uri="{FF2B5EF4-FFF2-40B4-BE49-F238E27FC236}">
                <a16:creationId xmlns:a16="http://schemas.microsoft.com/office/drawing/2014/main" xmlns="" id="{39335B14-60FB-4F14-BAAB-8ABB81C9A8C6}"/>
              </a:ext>
            </a:extLst>
          </p:cNvPr>
          <p:cNvSpPr>
            <a:spLocks noGrp="1" noChangeArrowheads="1"/>
          </p:cNvSpPr>
          <p:nvPr>
            <p:ph idx="1"/>
          </p:nvPr>
        </p:nvSpPr>
        <p:spPr/>
        <p:txBody>
          <a:bodyPr>
            <a:normAutofit lnSpcReduction="10000"/>
          </a:bodyPr>
          <a:lstStyle/>
          <a:p>
            <a:pPr>
              <a:lnSpc>
                <a:spcPct val="90000"/>
              </a:lnSpc>
            </a:pPr>
            <a:r>
              <a:rPr lang="en-US" altLang="en-US" sz="2300"/>
              <a:t>If an employer wants to give its employees a tax-free contribution to purchase an “individual” market plan, the employer CANNOT also offer a “group health plan” to these “same employees”</a:t>
            </a:r>
          </a:p>
          <a:p>
            <a:pPr>
              <a:lnSpc>
                <a:spcPct val="90000"/>
              </a:lnSpc>
            </a:pPr>
            <a:r>
              <a:rPr lang="en-US" altLang="en-US" sz="2300"/>
              <a:t>What do I mean by “same employees”?</a:t>
            </a:r>
          </a:p>
          <a:p>
            <a:pPr lvl="1">
              <a:lnSpc>
                <a:spcPct val="90000"/>
              </a:lnSpc>
            </a:pPr>
            <a:r>
              <a:rPr lang="en-US" altLang="en-US" sz="2100"/>
              <a:t>The regulations permit an employer to develop different “classes” of the same employees (drawn from Code section 105(h))</a:t>
            </a:r>
          </a:p>
          <a:p>
            <a:pPr lvl="2">
              <a:lnSpc>
                <a:spcPct val="90000"/>
              </a:lnSpc>
            </a:pPr>
            <a:r>
              <a:rPr lang="en-US" altLang="en-US" sz="1900"/>
              <a:t>Full-Time Employees</a:t>
            </a:r>
          </a:p>
          <a:p>
            <a:pPr lvl="2">
              <a:lnSpc>
                <a:spcPct val="90000"/>
              </a:lnSpc>
            </a:pPr>
            <a:r>
              <a:rPr lang="en-US" altLang="en-US" sz="1900"/>
              <a:t>Part-Time Employees</a:t>
            </a:r>
          </a:p>
          <a:p>
            <a:pPr lvl="2">
              <a:lnSpc>
                <a:spcPct val="90000"/>
              </a:lnSpc>
            </a:pPr>
            <a:r>
              <a:rPr lang="en-US" altLang="en-US" sz="1900"/>
              <a:t>Union Employees</a:t>
            </a:r>
          </a:p>
          <a:p>
            <a:pPr lvl="2">
              <a:lnSpc>
                <a:spcPct val="90000"/>
              </a:lnSpc>
            </a:pPr>
            <a:r>
              <a:rPr lang="en-US" altLang="en-US" sz="1900"/>
              <a:t>Seasonal Employees </a:t>
            </a:r>
          </a:p>
          <a:p>
            <a:pPr lvl="2">
              <a:lnSpc>
                <a:spcPct val="90000"/>
              </a:lnSpc>
            </a:pPr>
            <a:r>
              <a:rPr lang="en-US" altLang="en-US" sz="1900"/>
              <a:t>Foreign Employees (with no U.S.-based income)</a:t>
            </a:r>
          </a:p>
          <a:p>
            <a:pPr lvl="2">
              <a:lnSpc>
                <a:spcPct val="90000"/>
              </a:lnSpc>
            </a:pPr>
            <a:r>
              <a:rPr lang="en-US" altLang="en-US" sz="1900"/>
              <a:t>Employees In a “Waiting Period”</a:t>
            </a:r>
          </a:p>
          <a:p>
            <a:pPr lvl="2">
              <a:lnSpc>
                <a:spcPct val="90000"/>
              </a:lnSpc>
            </a:pPr>
            <a:r>
              <a:rPr lang="en-US" altLang="en-US" sz="1900"/>
              <a:t>Employees Under Age 25</a:t>
            </a:r>
          </a:p>
          <a:p>
            <a:pPr lvl="2">
              <a:lnSpc>
                <a:spcPct val="90000"/>
              </a:lnSpc>
            </a:pPr>
            <a:r>
              <a:rPr lang="en-US" altLang="en-US" sz="1900"/>
              <a:t>Employees Whose Principal Place of Employment Is Located In a Particular “Rating Area”</a:t>
            </a:r>
          </a:p>
        </p:txBody>
      </p:sp>
      <p:sp>
        <p:nvSpPr>
          <p:cNvPr id="2" name="Slide Number Placeholder 1">
            <a:extLst>
              <a:ext uri="{FF2B5EF4-FFF2-40B4-BE49-F238E27FC236}">
                <a16:creationId xmlns:a16="http://schemas.microsoft.com/office/drawing/2014/main" xmlns="" id="{1608C70E-9E63-4AEF-BA6B-6F86CFC7D418}"/>
              </a:ext>
            </a:extLst>
          </p:cNvPr>
          <p:cNvSpPr>
            <a:spLocks noGrp="1"/>
          </p:cNvSpPr>
          <p:nvPr>
            <p:ph type="sldNum" sz="quarter" idx="12"/>
          </p:nvPr>
        </p:nvSpPr>
        <p:spPr/>
        <p:txBody>
          <a:bodyPr/>
          <a:lstStyle/>
          <a:p>
            <a:pPr>
              <a:defRPr/>
            </a:pPr>
            <a:fld id="{B7A626BD-2A1D-4FDE-B807-756CB17EF672}" type="slidenum">
              <a:rPr lang="en-US" altLang="en-US" smtClean="0"/>
              <a:pPr>
                <a:defRPr/>
              </a:pPr>
              <a:t>14</a:t>
            </a:fld>
            <a:endParaRPr lang="en-US" altLang="en-US"/>
          </a:p>
        </p:txBody>
      </p:sp>
    </p:spTree>
    <p:extLst>
      <p:ext uri="{BB962C8B-B14F-4D97-AF65-F5344CB8AC3E}">
        <p14:creationId xmlns:p14="http://schemas.microsoft.com/office/powerpoint/2010/main" val="1972189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2B522340-E7DC-4E37-BE99-39CCBBC2839F}"/>
              </a:ext>
            </a:extLst>
          </p:cNvPr>
          <p:cNvSpPr>
            <a:spLocks noGrp="1" noChangeArrowheads="1"/>
          </p:cNvSpPr>
          <p:nvPr>
            <p:ph type="title"/>
          </p:nvPr>
        </p:nvSpPr>
        <p:spPr/>
        <p:txBody>
          <a:bodyPr/>
          <a:lstStyle/>
          <a:p>
            <a:r>
              <a:rPr lang="en-US" altLang="en-US" sz="3600"/>
              <a:t>“All or Nothing” Proposition</a:t>
            </a:r>
          </a:p>
        </p:txBody>
      </p:sp>
      <p:sp>
        <p:nvSpPr>
          <p:cNvPr id="12291" name="Rectangle 3">
            <a:extLst>
              <a:ext uri="{FF2B5EF4-FFF2-40B4-BE49-F238E27FC236}">
                <a16:creationId xmlns:a16="http://schemas.microsoft.com/office/drawing/2014/main" xmlns="" id="{FD4BB8CE-E51B-449E-95C6-7906AD98DECE}"/>
              </a:ext>
            </a:extLst>
          </p:cNvPr>
          <p:cNvSpPr>
            <a:spLocks noGrp="1" noChangeArrowheads="1"/>
          </p:cNvSpPr>
          <p:nvPr>
            <p:ph idx="1"/>
          </p:nvPr>
        </p:nvSpPr>
        <p:spPr/>
        <p:txBody>
          <a:bodyPr/>
          <a:lstStyle/>
          <a:p>
            <a:pPr>
              <a:lnSpc>
                <a:spcPct val="90000"/>
              </a:lnSpc>
            </a:pPr>
            <a:r>
              <a:rPr lang="en-US" altLang="en-US" sz="2400"/>
              <a:t>The regulations then permit an employer to offer different “coverage options” to each of these classes</a:t>
            </a:r>
          </a:p>
          <a:p>
            <a:pPr lvl="1">
              <a:lnSpc>
                <a:spcPct val="90000"/>
              </a:lnSpc>
            </a:pPr>
            <a:r>
              <a:rPr lang="en-US" altLang="en-US" sz="2000"/>
              <a:t>For example, an employer can offer “group health plan” coverage to its Full-Time Employees (but not an HRA), while choosing to offer its Part-Time Employees a tax-free contribution through an HRA (but not a “group health plan”)</a:t>
            </a:r>
          </a:p>
          <a:p>
            <a:pPr lvl="1">
              <a:lnSpc>
                <a:spcPct val="90000"/>
              </a:lnSpc>
            </a:pPr>
            <a:r>
              <a:rPr lang="en-US" altLang="en-US" sz="2000"/>
              <a:t>This provides opportunities to employers who want to offer at least some type of health benefit to its non-traditional employees like part-time, seasonal, or foreign employees</a:t>
            </a:r>
          </a:p>
          <a:p>
            <a:pPr lvl="1">
              <a:lnSpc>
                <a:spcPct val="90000"/>
              </a:lnSpc>
            </a:pPr>
            <a:r>
              <a:rPr lang="en-US" altLang="en-US" sz="2000"/>
              <a:t>Employers can also offer different “coverage options” to employees located in different geographic locations</a:t>
            </a:r>
          </a:p>
          <a:p>
            <a:pPr lvl="1">
              <a:lnSpc>
                <a:spcPct val="90000"/>
              </a:lnSpc>
            </a:pPr>
            <a:r>
              <a:rPr lang="en-US" altLang="en-US" sz="2000"/>
              <a:t>Employers can also provide assistance to employees in a “waiting period” to cover any gaps in health coverage</a:t>
            </a:r>
          </a:p>
          <a:p>
            <a:pPr>
              <a:lnSpc>
                <a:spcPct val="90000"/>
              </a:lnSpc>
            </a:pPr>
            <a:r>
              <a:rPr lang="en-US" altLang="en-US" sz="2400"/>
              <a:t>Regardless of whether the offer is an HRA or a group health plan, the offer must be made on the same terms to each employee within the class</a:t>
            </a:r>
          </a:p>
        </p:txBody>
      </p:sp>
      <p:sp>
        <p:nvSpPr>
          <p:cNvPr id="2" name="Slide Number Placeholder 1">
            <a:extLst>
              <a:ext uri="{FF2B5EF4-FFF2-40B4-BE49-F238E27FC236}">
                <a16:creationId xmlns:a16="http://schemas.microsoft.com/office/drawing/2014/main" xmlns="" id="{748284D3-427B-416D-816D-BF84F9FCFD71}"/>
              </a:ext>
            </a:extLst>
          </p:cNvPr>
          <p:cNvSpPr>
            <a:spLocks noGrp="1"/>
          </p:cNvSpPr>
          <p:nvPr>
            <p:ph type="sldNum" sz="quarter" idx="12"/>
          </p:nvPr>
        </p:nvSpPr>
        <p:spPr/>
        <p:txBody>
          <a:bodyPr/>
          <a:lstStyle/>
          <a:p>
            <a:pPr>
              <a:defRPr/>
            </a:pPr>
            <a:fld id="{B7A626BD-2A1D-4FDE-B807-756CB17EF672}" type="slidenum">
              <a:rPr lang="en-US" altLang="en-US" smtClean="0"/>
              <a:pPr>
                <a:defRPr/>
              </a:pPr>
              <a:t>15</a:t>
            </a:fld>
            <a:endParaRPr lang="en-US" altLang="en-US"/>
          </a:p>
        </p:txBody>
      </p:sp>
    </p:spTree>
    <p:extLst>
      <p:ext uri="{BB962C8B-B14F-4D97-AF65-F5344CB8AC3E}">
        <p14:creationId xmlns:p14="http://schemas.microsoft.com/office/powerpoint/2010/main" val="3032374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B0533D63-46A1-4137-A917-42E4C7516A78}"/>
              </a:ext>
            </a:extLst>
          </p:cNvPr>
          <p:cNvSpPr>
            <a:spLocks noGrp="1" noChangeArrowheads="1"/>
          </p:cNvSpPr>
          <p:nvPr>
            <p:ph type="title"/>
          </p:nvPr>
        </p:nvSpPr>
        <p:spPr/>
        <p:txBody>
          <a:bodyPr/>
          <a:lstStyle/>
          <a:p>
            <a:r>
              <a:rPr lang="en-US" altLang="en-US" sz="3600"/>
              <a:t>“All or Nothing” Proposition</a:t>
            </a:r>
          </a:p>
        </p:txBody>
      </p:sp>
      <p:sp>
        <p:nvSpPr>
          <p:cNvPr id="13315" name="Rectangle 3">
            <a:extLst>
              <a:ext uri="{FF2B5EF4-FFF2-40B4-BE49-F238E27FC236}">
                <a16:creationId xmlns:a16="http://schemas.microsoft.com/office/drawing/2014/main" xmlns="" id="{02C8FB0C-F38C-402A-BAF2-2AC2675FABF7}"/>
              </a:ext>
            </a:extLst>
          </p:cNvPr>
          <p:cNvSpPr>
            <a:spLocks noGrp="1" noChangeArrowheads="1"/>
          </p:cNvSpPr>
          <p:nvPr>
            <p:ph idx="1"/>
          </p:nvPr>
        </p:nvSpPr>
        <p:spPr/>
        <p:txBody>
          <a:bodyPr>
            <a:normAutofit lnSpcReduction="10000"/>
          </a:bodyPr>
          <a:lstStyle/>
          <a:p>
            <a:pPr>
              <a:lnSpc>
                <a:spcPct val="90000"/>
              </a:lnSpc>
            </a:pPr>
            <a:r>
              <a:rPr lang="en-US" altLang="en-US" sz="2400"/>
              <a:t>For purposes of determining whether an employee falls within a particular “class,” the proposed regulations allow an employer to use definitions under Code section 105(h) OR Code section 4980H</a:t>
            </a:r>
          </a:p>
          <a:p>
            <a:pPr>
              <a:lnSpc>
                <a:spcPct val="90000"/>
              </a:lnSpc>
            </a:pPr>
            <a:r>
              <a:rPr lang="en-US" altLang="en-US" sz="2400"/>
              <a:t>Regardless of which definitions an employer adopts, the definitions must be applied consistently within each “class”</a:t>
            </a:r>
          </a:p>
          <a:p>
            <a:pPr>
              <a:lnSpc>
                <a:spcPct val="90000"/>
              </a:lnSpc>
            </a:pPr>
            <a:r>
              <a:rPr lang="en-US" altLang="en-US" sz="2400"/>
              <a:t>The Departments seem to prefer the definitions under Code section 105(h) (because an HRA is a self-insured arrangement, and thus, subject to Code section 105(h) regardless of the size of the employer)</a:t>
            </a:r>
          </a:p>
          <a:p>
            <a:pPr>
              <a:lnSpc>
                <a:spcPct val="90000"/>
              </a:lnSpc>
            </a:pPr>
            <a:r>
              <a:rPr lang="en-US" altLang="en-US" sz="2400"/>
              <a:t>The proposed regulations request comments on whether there should be additional “classes”</a:t>
            </a:r>
          </a:p>
          <a:p>
            <a:pPr lvl="1">
              <a:lnSpc>
                <a:spcPct val="90000"/>
              </a:lnSpc>
            </a:pPr>
            <a:r>
              <a:rPr lang="en-US" altLang="en-US" sz="2000"/>
              <a:t>For example, salaried vs. non-salaried, employee role or title, more specific geographic location, tenure</a:t>
            </a:r>
          </a:p>
        </p:txBody>
      </p:sp>
      <p:sp>
        <p:nvSpPr>
          <p:cNvPr id="2" name="Slide Number Placeholder 1">
            <a:extLst>
              <a:ext uri="{FF2B5EF4-FFF2-40B4-BE49-F238E27FC236}">
                <a16:creationId xmlns:a16="http://schemas.microsoft.com/office/drawing/2014/main" xmlns="" id="{684FE9C4-FB05-4530-8C40-001946773E77}"/>
              </a:ext>
            </a:extLst>
          </p:cNvPr>
          <p:cNvSpPr>
            <a:spLocks noGrp="1"/>
          </p:cNvSpPr>
          <p:nvPr>
            <p:ph type="sldNum" sz="quarter" idx="12"/>
          </p:nvPr>
        </p:nvSpPr>
        <p:spPr/>
        <p:txBody>
          <a:bodyPr/>
          <a:lstStyle/>
          <a:p>
            <a:pPr>
              <a:defRPr/>
            </a:pPr>
            <a:fld id="{B7A626BD-2A1D-4FDE-B807-756CB17EF672}" type="slidenum">
              <a:rPr lang="en-US" altLang="en-US" smtClean="0"/>
              <a:pPr>
                <a:defRPr/>
              </a:pPr>
              <a:t>16</a:t>
            </a:fld>
            <a:endParaRPr lang="en-US" altLang="en-US"/>
          </a:p>
        </p:txBody>
      </p:sp>
    </p:spTree>
    <p:extLst>
      <p:ext uri="{BB962C8B-B14F-4D97-AF65-F5344CB8AC3E}">
        <p14:creationId xmlns:p14="http://schemas.microsoft.com/office/powerpoint/2010/main" val="3713719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A7EBDEDE-7FB2-440B-81DB-4C820E59B4A3}"/>
              </a:ext>
            </a:extLst>
          </p:cNvPr>
          <p:cNvSpPr>
            <a:spLocks noGrp="1" noChangeArrowheads="1"/>
          </p:cNvSpPr>
          <p:nvPr>
            <p:ph type="title"/>
          </p:nvPr>
        </p:nvSpPr>
        <p:spPr/>
        <p:txBody>
          <a:bodyPr/>
          <a:lstStyle/>
          <a:p>
            <a:r>
              <a:rPr lang="en-US" altLang="en-US" sz="3600"/>
              <a:t>Must Enroll In an Individual Market Plan</a:t>
            </a:r>
          </a:p>
        </p:txBody>
      </p:sp>
      <p:sp>
        <p:nvSpPr>
          <p:cNvPr id="14339" name="Rectangle 3">
            <a:extLst>
              <a:ext uri="{FF2B5EF4-FFF2-40B4-BE49-F238E27FC236}">
                <a16:creationId xmlns:a16="http://schemas.microsoft.com/office/drawing/2014/main" xmlns="" id="{5D23297E-DD01-4089-9F20-F68C49C551A6}"/>
              </a:ext>
            </a:extLst>
          </p:cNvPr>
          <p:cNvSpPr>
            <a:spLocks noGrp="1" noChangeArrowheads="1"/>
          </p:cNvSpPr>
          <p:nvPr>
            <p:ph idx="1"/>
          </p:nvPr>
        </p:nvSpPr>
        <p:spPr/>
        <p:txBody>
          <a:bodyPr>
            <a:normAutofit lnSpcReduction="10000"/>
          </a:bodyPr>
          <a:lstStyle/>
          <a:p>
            <a:pPr>
              <a:lnSpc>
                <a:spcPct val="90000"/>
              </a:lnSpc>
            </a:pPr>
            <a:r>
              <a:rPr lang="en-US" altLang="en-US" sz="2400"/>
              <a:t>The ability to use tax-free dollars through an HRA is conditioned on an employee enrolling in an “individual market plan”</a:t>
            </a:r>
          </a:p>
          <a:p>
            <a:pPr>
              <a:lnSpc>
                <a:spcPct val="90000"/>
              </a:lnSpc>
            </a:pPr>
            <a:r>
              <a:rPr lang="en-US" altLang="en-US" sz="2400"/>
              <a:t>The proposed regulations assume that the plan in which an employee enrolls qualifies as an “individual market plan”</a:t>
            </a:r>
          </a:p>
          <a:p>
            <a:pPr lvl="1">
              <a:lnSpc>
                <a:spcPct val="90000"/>
              </a:lnSpc>
            </a:pPr>
            <a:r>
              <a:rPr lang="en-US" altLang="en-US" sz="2000"/>
              <a:t>This may include a “grandfathered” individual market plan and a “student health plan”</a:t>
            </a:r>
          </a:p>
          <a:p>
            <a:pPr lvl="1">
              <a:lnSpc>
                <a:spcPct val="90000"/>
              </a:lnSpc>
            </a:pPr>
            <a:r>
              <a:rPr lang="en-US" altLang="en-US" sz="2000"/>
              <a:t>This does NOT include a short-term health plan</a:t>
            </a:r>
          </a:p>
          <a:p>
            <a:pPr lvl="1">
              <a:lnSpc>
                <a:spcPct val="90000"/>
              </a:lnSpc>
            </a:pPr>
            <a:r>
              <a:rPr lang="en-US" altLang="en-US" sz="2000"/>
              <a:t>The Departments requested comments on methods by which an HRA could substantiate that the plan is an “individual market plan”</a:t>
            </a:r>
          </a:p>
          <a:p>
            <a:pPr>
              <a:lnSpc>
                <a:spcPct val="90000"/>
              </a:lnSpc>
            </a:pPr>
            <a:r>
              <a:rPr lang="en-US" altLang="en-US" sz="2400"/>
              <a:t>An employer must develop a process to verify that an employee is enrolled in an individual market plan</a:t>
            </a:r>
          </a:p>
          <a:p>
            <a:pPr lvl="1">
              <a:lnSpc>
                <a:spcPct val="90000"/>
              </a:lnSpc>
            </a:pPr>
            <a:r>
              <a:rPr lang="en-US" altLang="en-US" sz="2000"/>
              <a:t>Verification could be done through some sort of evidence from an insurance company (e.g., an ID card) or an employee attestation</a:t>
            </a:r>
          </a:p>
          <a:p>
            <a:pPr lvl="1">
              <a:lnSpc>
                <a:spcPct val="90000"/>
              </a:lnSpc>
            </a:pPr>
            <a:r>
              <a:rPr lang="en-US" altLang="en-US" sz="2000"/>
              <a:t>Substantiation of coverage is required each time an employee requests a reimbursement</a:t>
            </a:r>
          </a:p>
          <a:p>
            <a:pPr>
              <a:lnSpc>
                <a:spcPct val="90000"/>
              </a:lnSpc>
            </a:pPr>
            <a:endParaRPr lang="en-US" altLang="en-US" sz="2400"/>
          </a:p>
        </p:txBody>
      </p:sp>
      <p:sp>
        <p:nvSpPr>
          <p:cNvPr id="2" name="Slide Number Placeholder 1">
            <a:extLst>
              <a:ext uri="{FF2B5EF4-FFF2-40B4-BE49-F238E27FC236}">
                <a16:creationId xmlns:a16="http://schemas.microsoft.com/office/drawing/2014/main" xmlns="" id="{FF451D5A-7D5F-4DBA-AFF3-CBAA30907609}"/>
              </a:ext>
            </a:extLst>
          </p:cNvPr>
          <p:cNvSpPr>
            <a:spLocks noGrp="1"/>
          </p:cNvSpPr>
          <p:nvPr>
            <p:ph type="sldNum" sz="quarter" idx="12"/>
          </p:nvPr>
        </p:nvSpPr>
        <p:spPr/>
        <p:txBody>
          <a:bodyPr/>
          <a:lstStyle/>
          <a:p>
            <a:pPr>
              <a:defRPr/>
            </a:pPr>
            <a:fld id="{B7A626BD-2A1D-4FDE-B807-756CB17EF672}" type="slidenum">
              <a:rPr lang="en-US" altLang="en-US" smtClean="0"/>
              <a:pPr>
                <a:defRPr/>
              </a:pPr>
              <a:t>17</a:t>
            </a:fld>
            <a:endParaRPr lang="en-US" altLang="en-US"/>
          </a:p>
        </p:txBody>
      </p:sp>
    </p:spTree>
    <p:extLst>
      <p:ext uri="{BB962C8B-B14F-4D97-AF65-F5344CB8AC3E}">
        <p14:creationId xmlns:p14="http://schemas.microsoft.com/office/powerpoint/2010/main" val="3268159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07924FF9-5D85-4454-8DA5-BEAC4B492FDA}"/>
              </a:ext>
            </a:extLst>
          </p:cNvPr>
          <p:cNvSpPr>
            <a:spLocks noGrp="1" noChangeArrowheads="1"/>
          </p:cNvSpPr>
          <p:nvPr>
            <p:ph type="title"/>
          </p:nvPr>
        </p:nvSpPr>
        <p:spPr/>
        <p:txBody>
          <a:bodyPr/>
          <a:lstStyle/>
          <a:p>
            <a:r>
              <a:rPr lang="en-US" altLang="en-US" sz="3600"/>
              <a:t>Other Requirements</a:t>
            </a:r>
          </a:p>
        </p:txBody>
      </p:sp>
      <p:sp>
        <p:nvSpPr>
          <p:cNvPr id="15363" name="Rectangle 3">
            <a:extLst>
              <a:ext uri="{FF2B5EF4-FFF2-40B4-BE49-F238E27FC236}">
                <a16:creationId xmlns:a16="http://schemas.microsoft.com/office/drawing/2014/main" xmlns="" id="{E262FB3D-A2CE-44C7-9828-A531F688089D}"/>
              </a:ext>
            </a:extLst>
          </p:cNvPr>
          <p:cNvSpPr>
            <a:spLocks noGrp="1" noChangeArrowheads="1"/>
          </p:cNvSpPr>
          <p:nvPr>
            <p:ph idx="1"/>
          </p:nvPr>
        </p:nvSpPr>
        <p:spPr/>
        <p:txBody>
          <a:bodyPr/>
          <a:lstStyle/>
          <a:p>
            <a:pPr>
              <a:lnSpc>
                <a:spcPct val="90000"/>
              </a:lnSpc>
            </a:pPr>
            <a:r>
              <a:rPr lang="en-US" altLang="en-US" sz="2200"/>
              <a:t>Employers can set up a Section 125 cafeteria for employees to pay individual market premiums on a pre-tax basis</a:t>
            </a:r>
          </a:p>
          <a:p>
            <a:pPr lvl="1">
              <a:lnSpc>
                <a:spcPct val="90000"/>
              </a:lnSpc>
            </a:pPr>
            <a:r>
              <a:rPr lang="en-US" altLang="en-US" sz="1900"/>
              <a:t>BUT, a 125 plan CANNOT be used to purchase a plan through an ACA Exchange</a:t>
            </a:r>
          </a:p>
          <a:p>
            <a:pPr lvl="1">
              <a:lnSpc>
                <a:spcPct val="90000"/>
              </a:lnSpc>
            </a:pPr>
            <a:r>
              <a:rPr lang="en-US" altLang="en-US" sz="1900"/>
              <a:t>A 125 plan can ONLY be used to purchase an off-Exchange plan</a:t>
            </a:r>
          </a:p>
          <a:p>
            <a:pPr>
              <a:lnSpc>
                <a:spcPct val="90000"/>
              </a:lnSpc>
            </a:pPr>
            <a:r>
              <a:rPr lang="en-US" altLang="en-US" sz="2200"/>
              <a:t>HRA contribution amounts must be the same for all employees within a particular “class”</a:t>
            </a:r>
          </a:p>
          <a:p>
            <a:pPr lvl="1">
              <a:lnSpc>
                <a:spcPct val="90000"/>
              </a:lnSpc>
            </a:pPr>
            <a:r>
              <a:rPr lang="en-US" altLang="en-US" sz="1900"/>
              <a:t>However, contributions can vary by age and family size</a:t>
            </a:r>
          </a:p>
          <a:p>
            <a:pPr lvl="1">
              <a:lnSpc>
                <a:spcPct val="90000"/>
              </a:lnSpc>
            </a:pPr>
            <a:r>
              <a:rPr lang="en-US" altLang="en-US" sz="1900"/>
              <a:t>Contribution amounts can also vary by “class” </a:t>
            </a:r>
          </a:p>
          <a:p>
            <a:pPr lvl="1">
              <a:lnSpc>
                <a:spcPct val="90000"/>
              </a:lnSpc>
            </a:pPr>
            <a:r>
              <a:rPr lang="en-US" altLang="en-US" sz="1900"/>
              <a:t>IRS intends to issue guidance indicating that higher contributions based on age and/or family size would not violate Code section 105(h)</a:t>
            </a:r>
          </a:p>
          <a:p>
            <a:r>
              <a:rPr lang="en-US" altLang="en-US" sz="2200"/>
              <a:t>Notice must be sent at least 90 days prior to the beginning of the plan year or when a new employee first becomes eligible</a:t>
            </a:r>
          </a:p>
          <a:p>
            <a:pPr lvl="1"/>
            <a:r>
              <a:rPr lang="en-US" altLang="en-US" sz="1900"/>
              <a:t>Notice must include, among other things, information that a premium subsidy may be available if the HRA is “unaffordable” and the loss of subsidy-eligibility when enrolling in the HRA</a:t>
            </a:r>
          </a:p>
          <a:p>
            <a:pPr>
              <a:lnSpc>
                <a:spcPct val="90000"/>
              </a:lnSpc>
            </a:pPr>
            <a:endParaRPr lang="en-US" altLang="en-US" sz="2000"/>
          </a:p>
          <a:p>
            <a:pPr>
              <a:lnSpc>
                <a:spcPct val="90000"/>
              </a:lnSpc>
            </a:pPr>
            <a:endParaRPr lang="en-US" altLang="en-US" sz="2400"/>
          </a:p>
          <a:p>
            <a:pPr>
              <a:lnSpc>
                <a:spcPct val="90000"/>
              </a:lnSpc>
            </a:pPr>
            <a:endParaRPr lang="en-US" altLang="en-US" sz="2400"/>
          </a:p>
        </p:txBody>
      </p:sp>
      <p:sp>
        <p:nvSpPr>
          <p:cNvPr id="2" name="Slide Number Placeholder 1">
            <a:extLst>
              <a:ext uri="{FF2B5EF4-FFF2-40B4-BE49-F238E27FC236}">
                <a16:creationId xmlns:a16="http://schemas.microsoft.com/office/drawing/2014/main" xmlns="" id="{86119D15-1715-4F13-8191-13A64F26E893}"/>
              </a:ext>
            </a:extLst>
          </p:cNvPr>
          <p:cNvSpPr>
            <a:spLocks noGrp="1"/>
          </p:cNvSpPr>
          <p:nvPr>
            <p:ph type="sldNum" sz="quarter" idx="12"/>
          </p:nvPr>
        </p:nvSpPr>
        <p:spPr/>
        <p:txBody>
          <a:bodyPr/>
          <a:lstStyle/>
          <a:p>
            <a:pPr>
              <a:defRPr/>
            </a:pPr>
            <a:fld id="{B7A626BD-2A1D-4FDE-B807-756CB17EF672}" type="slidenum">
              <a:rPr lang="en-US" altLang="en-US" smtClean="0"/>
              <a:pPr>
                <a:defRPr/>
              </a:pPr>
              <a:t>18</a:t>
            </a:fld>
            <a:endParaRPr lang="en-US" altLang="en-US"/>
          </a:p>
        </p:txBody>
      </p:sp>
    </p:spTree>
    <p:extLst>
      <p:ext uri="{BB962C8B-B14F-4D97-AF65-F5344CB8AC3E}">
        <p14:creationId xmlns:p14="http://schemas.microsoft.com/office/powerpoint/2010/main" val="3096427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969288DD-FFC4-4AC7-BA1C-F22E7B44F479}"/>
              </a:ext>
            </a:extLst>
          </p:cNvPr>
          <p:cNvSpPr>
            <a:spLocks noGrp="1" noChangeArrowheads="1"/>
          </p:cNvSpPr>
          <p:nvPr>
            <p:ph type="title"/>
          </p:nvPr>
        </p:nvSpPr>
        <p:spPr/>
        <p:txBody>
          <a:bodyPr/>
          <a:lstStyle/>
          <a:p>
            <a:r>
              <a:rPr lang="en-US" altLang="en-US" sz="3600"/>
              <a:t>Ability to “Opt-Out” of the HRA</a:t>
            </a:r>
          </a:p>
        </p:txBody>
      </p:sp>
      <p:sp>
        <p:nvSpPr>
          <p:cNvPr id="16387" name="Rectangle 3">
            <a:extLst>
              <a:ext uri="{FF2B5EF4-FFF2-40B4-BE49-F238E27FC236}">
                <a16:creationId xmlns:a16="http://schemas.microsoft.com/office/drawing/2014/main" xmlns="" id="{40E35D33-F20B-472D-BAB0-EBA2AB4E1DA9}"/>
              </a:ext>
            </a:extLst>
          </p:cNvPr>
          <p:cNvSpPr>
            <a:spLocks noGrp="1" noChangeArrowheads="1"/>
          </p:cNvSpPr>
          <p:nvPr>
            <p:ph idx="1"/>
          </p:nvPr>
        </p:nvSpPr>
        <p:spPr/>
        <p:txBody>
          <a:bodyPr>
            <a:normAutofit lnSpcReduction="10000"/>
          </a:bodyPr>
          <a:lstStyle/>
          <a:p>
            <a:pPr>
              <a:lnSpc>
                <a:spcPct val="90000"/>
              </a:lnSpc>
            </a:pPr>
            <a:r>
              <a:rPr lang="en-US" altLang="en-US" sz="2400"/>
              <a:t>In general, the offer of an HRA to purchase an individual market plan is an offer of employer-sponsored coverage</a:t>
            </a:r>
          </a:p>
          <a:p>
            <a:pPr lvl="1">
              <a:lnSpc>
                <a:spcPct val="90000"/>
              </a:lnSpc>
            </a:pPr>
            <a:r>
              <a:rPr lang="en-US" altLang="en-US" sz="2000"/>
              <a:t>If an employee takes the HRA contribution and enrolls in an individual market plan, the employee is INELIGIBLE for a premium subsidy regardless of whether the HRA is “unaffordable” or not</a:t>
            </a:r>
          </a:p>
          <a:p>
            <a:pPr>
              <a:lnSpc>
                <a:spcPct val="90000"/>
              </a:lnSpc>
            </a:pPr>
            <a:r>
              <a:rPr lang="en-US" altLang="en-US" sz="2400"/>
              <a:t>However, an employee may choose to “opt-out” of an offer of an HRA contribution if the HRA is “unaffordable”</a:t>
            </a:r>
          </a:p>
          <a:p>
            <a:pPr>
              <a:lnSpc>
                <a:spcPct val="90000"/>
              </a:lnSpc>
            </a:pPr>
            <a:r>
              <a:rPr lang="en-US" altLang="en-US" sz="2400"/>
              <a:t>The “affordability” test is based on the lowest cost “silver” plan for self-only coverage</a:t>
            </a:r>
          </a:p>
          <a:p>
            <a:pPr lvl="1">
              <a:lnSpc>
                <a:spcPct val="90000"/>
              </a:lnSpc>
            </a:pPr>
            <a:r>
              <a:rPr lang="en-US" altLang="en-US" sz="2000"/>
              <a:t>HRA contributions newly made available are used to determine whether the lowest cost “silver” self-only plan exceeds 9.56% of the employee’s “household income”</a:t>
            </a:r>
          </a:p>
          <a:p>
            <a:pPr lvl="1">
              <a:lnSpc>
                <a:spcPct val="90000"/>
              </a:lnSpc>
            </a:pPr>
            <a:r>
              <a:rPr lang="en-US" altLang="en-US" sz="2000"/>
              <a:t>The ACA Exchange will determine whether the HRA is “unaffordable”</a:t>
            </a:r>
          </a:p>
          <a:p>
            <a:pPr lvl="1">
              <a:lnSpc>
                <a:spcPct val="90000"/>
              </a:lnSpc>
            </a:pPr>
            <a:r>
              <a:rPr lang="en-US" altLang="en-US" sz="2000"/>
              <a:t>The Departments requested comments on whether the second-lowest cost “silver” plan is a better benchmark </a:t>
            </a:r>
          </a:p>
          <a:p>
            <a:pPr lvl="1">
              <a:lnSpc>
                <a:spcPct val="90000"/>
              </a:lnSpc>
            </a:pPr>
            <a:endParaRPr lang="en-US" altLang="en-US" sz="1600"/>
          </a:p>
          <a:p>
            <a:pPr lvl="1">
              <a:lnSpc>
                <a:spcPct val="90000"/>
              </a:lnSpc>
            </a:pPr>
            <a:endParaRPr lang="en-US" altLang="en-US" sz="2000"/>
          </a:p>
          <a:p>
            <a:pPr>
              <a:lnSpc>
                <a:spcPct val="90000"/>
              </a:lnSpc>
            </a:pPr>
            <a:endParaRPr lang="en-US" altLang="en-US" sz="2400"/>
          </a:p>
        </p:txBody>
      </p:sp>
      <p:sp>
        <p:nvSpPr>
          <p:cNvPr id="2" name="Slide Number Placeholder 1">
            <a:extLst>
              <a:ext uri="{FF2B5EF4-FFF2-40B4-BE49-F238E27FC236}">
                <a16:creationId xmlns:a16="http://schemas.microsoft.com/office/drawing/2014/main" xmlns="" id="{B797507C-9429-4D4A-9515-639B4DA82E02}"/>
              </a:ext>
            </a:extLst>
          </p:cNvPr>
          <p:cNvSpPr>
            <a:spLocks noGrp="1"/>
          </p:cNvSpPr>
          <p:nvPr>
            <p:ph type="sldNum" sz="quarter" idx="12"/>
          </p:nvPr>
        </p:nvSpPr>
        <p:spPr/>
        <p:txBody>
          <a:bodyPr/>
          <a:lstStyle/>
          <a:p>
            <a:pPr>
              <a:defRPr/>
            </a:pPr>
            <a:fld id="{B7A626BD-2A1D-4FDE-B807-756CB17EF672}" type="slidenum">
              <a:rPr lang="en-US" altLang="en-US" smtClean="0"/>
              <a:pPr>
                <a:defRPr/>
              </a:pPr>
              <a:t>19</a:t>
            </a:fld>
            <a:endParaRPr lang="en-US" altLang="en-US"/>
          </a:p>
        </p:txBody>
      </p:sp>
    </p:spTree>
    <p:extLst>
      <p:ext uri="{BB962C8B-B14F-4D97-AF65-F5344CB8AC3E}">
        <p14:creationId xmlns:p14="http://schemas.microsoft.com/office/powerpoint/2010/main" val="172813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7CC3AA9-F2E6-4B85-8EF1-D65950903FFA}"/>
              </a:ext>
            </a:extLst>
          </p:cNvPr>
          <p:cNvSpPr>
            <a:spLocks noGrp="1"/>
          </p:cNvSpPr>
          <p:nvPr>
            <p:ph idx="1"/>
          </p:nvPr>
        </p:nvSpPr>
        <p:spPr/>
        <p:txBody>
          <a:bodyPr>
            <a:normAutofit/>
          </a:bodyPr>
          <a:lstStyle/>
          <a:p>
            <a:pPr marL="0" indent="0" algn="ctr">
              <a:buNone/>
            </a:pPr>
            <a:endParaRPr lang="en-US" sz="4800" b="1" dirty="0"/>
          </a:p>
          <a:p>
            <a:pPr marL="0" indent="0" algn="ctr">
              <a:buNone/>
            </a:pPr>
            <a:r>
              <a:rPr lang="en-US" sz="4800" b="1" dirty="0"/>
              <a:t>This call is being recorded.</a:t>
            </a:r>
          </a:p>
          <a:p>
            <a:pPr marL="0" indent="0" algn="ctr">
              <a:buNone/>
            </a:pPr>
            <a:endParaRPr lang="en-US" sz="3600" dirty="0"/>
          </a:p>
          <a:p>
            <a:pPr marL="0" indent="0" algn="ctr">
              <a:buNone/>
            </a:pPr>
            <a:r>
              <a:rPr lang="en-US" sz="3600" dirty="0"/>
              <a:t>To receive a copy of the call, please contact ERIC Member Services at </a:t>
            </a:r>
            <a:r>
              <a:rPr lang="en-US" sz="3600" dirty="0">
                <a:hlinkClick r:id="rId2"/>
              </a:rPr>
              <a:t>memberservices@eric.org</a:t>
            </a:r>
            <a:r>
              <a:rPr lang="en-US" sz="3600" dirty="0"/>
              <a:t>. </a:t>
            </a:r>
          </a:p>
        </p:txBody>
      </p:sp>
      <p:sp>
        <p:nvSpPr>
          <p:cNvPr id="4" name="Slide Number Placeholder 3">
            <a:extLst>
              <a:ext uri="{FF2B5EF4-FFF2-40B4-BE49-F238E27FC236}">
                <a16:creationId xmlns:a16="http://schemas.microsoft.com/office/drawing/2014/main" xmlns="" id="{0A03D896-FB94-4530-AF37-04FEB77B74FE}"/>
              </a:ext>
            </a:extLst>
          </p:cNvPr>
          <p:cNvSpPr>
            <a:spLocks noGrp="1"/>
          </p:cNvSpPr>
          <p:nvPr>
            <p:ph type="sldNum" sz="quarter" idx="12"/>
          </p:nvPr>
        </p:nvSpPr>
        <p:spPr/>
        <p:txBody>
          <a:bodyPr/>
          <a:lstStyle/>
          <a:p>
            <a:fld id="{EC5EF648-93E9-44E1-851D-2DE2C477D17B}" type="slidenum">
              <a:rPr lang="en-US" smtClean="0"/>
              <a:t>2</a:t>
            </a:fld>
            <a:endParaRPr lang="en-US"/>
          </a:p>
        </p:txBody>
      </p:sp>
    </p:spTree>
    <p:extLst>
      <p:ext uri="{BB962C8B-B14F-4D97-AF65-F5344CB8AC3E}">
        <p14:creationId xmlns:p14="http://schemas.microsoft.com/office/powerpoint/2010/main" val="2273655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9AEAE1AA-66F6-40CC-B8F5-20E350E7430A}"/>
              </a:ext>
            </a:extLst>
          </p:cNvPr>
          <p:cNvSpPr>
            <a:spLocks noGrp="1" noChangeArrowheads="1"/>
          </p:cNvSpPr>
          <p:nvPr>
            <p:ph type="title"/>
          </p:nvPr>
        </p:nvSpPr>
        <p:spPr/>
        <p:txBody>
          <a:bodyPr/>
          <a:lstStyle/>
          <a:p>
            <a:r>
              <a:rPr lang="en-US" altLang="en-US" sz="3600"/>
              <a:t>Employer Mandate and HRAs</a:t>
            </a:r>
          </a:p>
        </p:txBody>
      </p:sp>
      <p:sp>
        <p:nvSpPr>
          <p:cNvPr id="17411" name="Rectangle 3">
            <a:extLst>
              <a:ext uri="{FF2B5EF4-FFF2-40B4-BE49-F238E27FC236}">
                <a16:creationId xmlns:a16="http://schemas.microsoft.com/office/drawing/2014/main" xmlns="" id="{A8B940CC-E22D-498C-95B0-4C1C598B29A4}"/>
              </a:ext>
            </a:extLst>
          </p:cNvPr>
          <p:cNvSpPr>
            <a:spLocks noGrp="1" noChangeArrowheads="1"/>
          </p:cNvSpPr>
          <p:nvPr>
            <p:ph idx="1"/>
          </p:nvPr>
        </p:nvSpPr>
        <p:spPr/>
        <p:txBody>
          <a:bodyPr>
            <a:normAutofit lnSpcReduction="10000"/>
          </a:bodyPr>
          <a:lstStyle/>
          <a:p>
            <a:pPr>
              <a:lnSpc>
                <a:spcPct val="90000"/>
              </a:lnSpc>
            </a:pPr>
            <a:r>
              <a:rPr lang="en-US" altLang="en-US" sz="2300"/>
              <a:t>Because the offer of an HRA to purchase an individual market plan is an offer of employer-sponsored coverage:</a:t>
            </a:r>
          </a:p>
          <a:p>
            <a:pPr lvl="1">
              <a:lnSpc>
                <a:spcPct val="90000"/>
              </a:lnSpc>
            </a:pPr>
            <a:r>
              <a:rPr lang="en-US" altLang="en-US" sz="2000"/>
              <a:t>An employer with 50 or more FTEs will satisfy the “A-penalty” if the ability to use the HRA is offered to at least 95% of the employer’s “full-time employees” and dependents</a:t>
            </a:r>
          </a:p>
          <a:p>
            <a:pPr>
              <a:lnSpc>
                <a:spcPct val="90000"/>
              </a:lnSpc>
            </a:pPr>
            <a:r>
              <a:rPr lang="en-US" altLang="en-US" sz="2300"/>
              <a:t>Because the lowest cost “silver” plan will by definition satisfy the “minimum value” test:</a:t>
            </a:r>
          </a:p>
          <a:p>
            <a:pPr lvl="1">
              <a:lnSpc>
                <a:spcPct val="90000"/>
              </a:lnSpc>
            </a:pPr>
            <a:r>
              <a:rPr lang="en-US" altLang="en-US" sz="2000"/>
              <a:t>An employer with 50 or more FTEs will satisfy the “B-penalty” if the HRA is “affordable”</a:t>
            </a:r>
          </a:p>
          <a:p>
            <a:pPr lvl="1">
              <a:lnSpc>
                <a:spcPct val="90000"/>
              </a:lnSpc>
            </a:pPr>
            <a:r>
              <a:rPr lang="en-US" altLang="en-US" sz="2000"/>
              <a:t>Again, the “affordability” test is based on the lowest cost “silver” plan for self-only coverage</a:t>
            </a:r>
          </a:p>
          <a:p>
            <a:pPr>
              <a:lnSpc>
                <a:spcPct val="90000"/>
              </a:lnSpc>
            </a:pPr>
            <a:r>
              <a:rPr lang="en-US" altLang="en-US" sz="2300"/>
              <a:t>Treasury and IRS will be issuing guidance explaining how an employer can satisfy the “affordability” test</a:t>
            </a:r>
          </a:p>
          <a:p>
            <a:pPr lvl="1">
              <a:lnSpc>
                <a:spcPct val="90000"/>
              </a:lnSpc>
            </a:pPr>
            <a:r>
              <a:rPr lang="en-US" altLang="en-US" sz="2000"/>
              <a:t>The guidance will also clarify that an employer can rely on the employer mandate’s affordability “safe harbors” (e.g., using an employee’s W-2 income or hourly rate of pay to determine if the HRA contribution is “affordable”)</a:t>
            </a:r>
          </a:p>
          <a:p>
            <a:pPr lvl="1">
              <a:lnSpc>
                <a:spcPct val="90000"/>
              </a:lnSpc>
            </a:pPr>
            <a:endParaRPr lang="en-US" altLang="en-US" sz="1600"/>
          </a:p>
          <a:p>
            <a:pPr lvl="1">
              <a:lnSpc>
                <a:spcPct val="90000"/>
              </a:lnSpc>
            </a:pPr>
            <a:endParaRPr lang="en-US" altLang="en-US" sz="2000"/>
          </a:p>
          <a:p>
            <a:pPr>
              <a:lnSpc>
                <a:spcPct val="90000"/>
              </a:lnSpc>
            </a:pPr>
            <a:endParaRPr lang="en-US" altLang="en-US" sz="2400"/>
          </a:p>
        </p:txBody>
      </p:sp>
      <p:sp>
        <p:nvSpPr>
          <p:cNvPr id="2" name="Slide Number Placeholder 1">
            <a:extLst>
              <a:ext uri="{FF2B5EF4-FFF2-40B4-BE49-F238E27FC236}">
                <a16:creationId xmlns:a16="http://schemas.microsoft.com/office/drawing/2014/main" xmlns="" id="{5134C398-ABF4-4593-9E40-D583D7922EC6}"/>
              </a:ext>
            </a:extLst>
          </p:cNvPr>
          <p:cNvSpPr>
            <a:spLocks noGrp="1"/>
          </p:cNvSpPr>
          <p:nvPr>
            <p:ph type="sldNum" sz="quarter" idx="12"/>
          </p:nvPr>
        </p:nvSpPr>
        <p:spPr/>
        <p:txBody>
          <a:bodyPr/>
          <a:lstStyle/>
          <a:p>
            <a:pPr>
              <a:defRPr/>
            </a:pPr>
            <a:fld id="{B7A626BD-2A1D-4FDE-B807-756CB17EF672}" type="slidenum">
              <a:rPr lang="en-US" altLang="en-US" smtClean="0"/>
              <a:pPr>
                <a:defRPr/>
              </a:pPr>
              <a:t>20</a:t>
            </a:fld>
            <a:endParaRPr lang="en-US" altLang="en-US"/>
          </a:p>
        </p:txBody>
      </p:sp>
    </p:spTree>
    <p:extLst>
      <p:ext uri="{BB962C8B-B14F-4D97-AF65-F5344CB8AC3E}">
        <p14:creationId xmlns:p14="http://schemas.microsoft.com/office/powerpoint/2010/main" val="2130681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EC7902C9-9F88-43F5-BD5E-8F37F9D3EE9A}"/>
              </a:ext>
            </a:extLst>
          </p:cNvPr>
          <p:cNvSpPr>
            <a:spLocks noGrp="1" noChangeArrowheads="1"/>
          </p:cNvSpPr>
          <p:nvPr>
            <p:ph type="title"/>
          </p:nvPr>
        </p:nvSpPr>
        <p:spPr/>
        <p:txBody>
          <a:bodyPr/>
          <a:lstStyle/>
          <a:p>
            <a:r>
              <a:rPr lang="en-US" altLang="en-US" sz="3600"/>
              <a:t>ERISA and HRAs</a:t>
            </a:r>
          </a:p>
        </p:txBody>
      </p:sp>
      <p:sp>
        <p:nvSpPr>
          <p:cNvPr id="18435" name="Rectangle 3">
            <a:extLst>
              <a:ext uri="{FF2B5EF4-FFF2-40B4-BE49-F238E27FC236}">
                <a16:creationId xmlns:a16="http://schemas.microsoft.com/office/drawing/2014/main" xmlns="" id="{4BA7AF87-6D81-4CF7-BF75-A2CCEA0CB681}"/>
              </a:ext>
            </a:extLst>
          </p:cNvPr>
          <p:cNvSpPr>
            <a:spLocks noGrp="1" noChangeArrowheads="1"/>
          </p:cNvSpPr>
          <p:nvPr>
            <p:ph idx="1"/>
          </p:nvPr>
        </p:nvSpPr>
        <p:spPr/>
        <p:txBody>
          <a:bodyPr/>
          <a:lstStyle/>
          <a:p>
            <a:pPr>
              <a:lnSpc>
                <a:spcPct val="90000"/>
              </a:lnSpc>
            </a:pPr>
            <a:r>
              <a:rPr lang="en-US" altLang="en-US" sz="2200"/>
              <a:t>If an employer offers HRA contributions to its employees, the arrangement will NOT be considered an ERISA-covered plan, provided the following requirements are met:</a:t>
            </a:r>
          </a:p>
          <a:p>
            <a:pPr lvl="1">
              <a:lnSpc>
                <a:spcPct val="90000"/>
              </a:lnSpc>
            </a:pPr>
            <a:r>
              <a:rPr lang="en-US" altLang="en-US" sz="1900"/>
              <a:t>The purchase of an individual market plan is voluntary for employees (e.g., enrollment in a plan CANNOT be a condition employment)</a:t>
            </a:r>
          </a:p>
          <a:p>
            <a:pPr lvl="1">
              <a:lnSpc>
                <a:spcPct val="90000"/>
              </a:lnSpc>
            </a:pPr>
            <a:r>
              <a:rPr lang="en-US" altLang="en-US" sz="1900"/>
              <a:t>The employer does NOT select or endorse any particular insurance company or individual market plan (e.g., providing general contact information for an ACA Exchange or allowing an insurance broker access to employees is all permitted)</a:t>
            </a:r>
          </a:p>
          <a:p>
            <a:pPr lvl="1">
              <a:lnSpc>
                <a:spcPct val="90000"/>
              </a:lnSpc>
            </a:pPr>
            <a:r>
              <a:rPr lang="en-US" altLang="en-US" sz="1900"/>
              <a:t>The reimbursement is limited SOLELY to premiums for an individual market plan</a:t>
            </a:r>
          </a:p>
          <a:p>
            <a:pPr lvl="1">
              <a:lnSpc>
                <a:spcPct val="90000"/>
              </a:lnSpc>
            </a:pPr>
            <a:r>
              <a:rPr lang="en-US" altLang="en-US" sz="1900"/>
              <a:t>The employer receives NO compensation or any kind in connection with the employee’s purchase of an individual market plan (i.e., the employer CANNOT get a commission or some other in-kind benefit)</a:t>
            </a:r>
          </a:p>
          <a:p>
            <a:pPr lvl="1">
              <a:lnSpc>
                <a:spcPct val="90000"/>
              </a:lnSpc>
            </a:pPr>
            <a:r>
              <a:rPr lang="en-US" altLang="en-US" sz="1900"/>
              <a:t>The employee receives annual notice that the individual market plan is NOT subject to ERISA</a:t>
            </a:r>
          </a:p>
          <a:p>
            <a:pPr>
              <a:lnSpc>
                <a:spcPct val="90000"/>
              </a:lnSpc>
            </a:pPr>
            <a:r>
              <a:rPr lang="en-US" altLang="en-US" sz="2200"/>
              <a:t>The DOL requested comments on whether these conditions are necessary</a:t>
            </a:r>
          </a:p>
          <a:p>
            <a:pPr lvl="1">
              <a:lnSpc>
                <a:spcPct val="90000"/>
              </a:lnSpc>
            </a:pPr>
            <a:endParaRPr lang="en-US" altLang="en-US" sz="1600"/>
          </a:p>
          <a:p>
            <a:pPr lvl="1">
              <a:lnSpc>
                <a:spcPct val="90000"/>
              </a:lnSpc>
            </a:pPr>
            <a:endParaRPr lang="en-US" altLang="en-US" sz="2000"/>
          </a:p>
          <a:p>
            <a:pPr>
              <a:lnSpc>
                <a:spcPct val="90000"/>
              </a:lnSpc>
            </a:pPr>
            <a:endParaRPr lang="en-US" altLang="en-US" sz="2400"/>
          </a:p>
        </p:txBody>
      </p:sp>
      <p:sp>
        <p:nvSpPr>
          <p:cNvPr id="2" name="Slide Number Placeholder 1">
            <a:extLst>
              <a:ext uri="{FF2B5EF4-FFF2-40B4-BE49-F238E27FC236}">
                <a16:creationId xmlns:a16="http://schemas.microsoft.com/office/drawing/2014/main" xmlns="" id="{62880947-2636-4F2C-BD72-1B9126E58854}"/>
              </a:ext>
            </a:extLst>
          </p:cNvPr>
          <p:cNvSpPr>
            <a:spLocks noGrp="1"/>
          </p:cNvSpPr>
          <p:nvPr>
            <p:ph type="sldNum" sz="quarter" idx="12"/>
          </p:nvPr>
        </p:nvSpPr>
        <p:spPr/>
        <p:txBody>
          <a:bodyPr/>
          <a:lstStyle/>
          <a:p>
            <a:pPr>
              <a:defRPr/>
            </a:pPr>
            <a:fld id="{B7A626BD-2A1D-4FDE-B807-756CB17EF672}" type="slidenum">
              <a:rPr lang="en-US" altLang="en-US" smtClean="0"/>
              <a:pPr>
                <a:defRPr/>
              </a:pPr>
              <a:t>21</a:t>
            </a:fld>
            <a:endParaRPr lang="en-US" altLang="en-US"/>
          </a:p>
        </p:txBody>
      </p:sp>
    </p:spTree>
    <p:extLst>
      <p:ext uri="{BB962C8B-B14F-4D97-AF65-F5344CB8AC3E}">
        <p14:creationId xmlns:p14="http://schemas.microsoft.com/office/powerpoint/2010/main" val="2838201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4B15003A-E3D2-41AC-B326-A7461C5D9BB0}"/>
              </a:ext>
            </a:extLst>
          </p:cNvPr>
          <p:cNvSpPr>
            <a:spLocks noGrp="1" noChangeArrowheads="1"/>
          </p:cNvSpPr>
          <p:nvPr>
            <p:ph type="title"/>
          </p:nvPr>
        </p:nvSpPr>
        <p:spPr/>
        <p:txBody>
          <a:bodyPr/>
          <a:lstStyle/>
          <a:p>
            <a:r>
              <a:rPr lang="en-US" altLang="en-US" sz="3600"/>
              <a:t>“Excepted Benefit” HRA</a:t>
            </a:r>
          </a:p>
        </p:txBody>
      </p:sp>
      <p:sp>
        <p:nvSpPr>
          <p:cNvPr id="19459" name="Rectangle 3">
            <a:extLst>
              <a:ext uri="{FF2B5EF4-FFF2-40B4-BE49-F238E27FC236}">
                <a16:creationId xmlns:a16="http://schemas.microsoft.com/office/drawing/2014/main" xmlns="" id="{67DEDE16-119E-4023-9CC7-553641A6FEC5}"/>
              </a:ext>
            </a:extLst>
          </p:cNvPr>
          <p:cNvSpPr>
            <a:spLocks noGrp="1" noChangeArrowheads="1"/>
          </p:cNvSpPr>
          <p:nvPr>
            <p:ph idx="1"/>
          </p:nvPr>
        </p:nvSpPr>
        <p:spPr/>
        <p:txBody>
          <a:bodyPr/>
          <a:lstStyle/>
          <a:p>
            <a:pPr>
              <a:lnSpc>
                <a:spcPct val="90000"/>
              </a:lnSpc>
            </a:pPr>
            <a:r>
              <a:rPr lang="en-US" altLang="en-US" sz="2400"/>
              <a:t>An employer may offer an “excepted benefit” HRA to its employees, but ONLY if the employer offers group health plan coverage</a:t>
            </a:r>
          </a:p>
          <a:p>
            <a:pPr lvl="1">
              <a:lnSpc>
                <a:spcPct val="90000"/>
              </a:lnSpc>
            </a:pPr>
            <a:r>
              <a:rPr lang="en-US" altLang="en-US" sz="2000"/>
              <a:t>The employee is NOT required to actually enroll to get access to the “excepted benefit” HRA</a:t>
            </a:r>
          </a:p>
          <a:p>
            <a:pPr>
              <a:lnSpc>
                <a:spcPct val="90000"/>
              </a:lnSpc>
            </a:pPr>
            <a:r>
              <a:rPr lang="en-US" altLang="en-US" sz="2400"/>
              <a:t>The HRA contribution amount is limited to $1,800</a:t>
            </a:r>
          </a:p>
          <a:p>
            <a:pPr lvl="1">
              <a:lnSpc>
                <a:spcPct val="90000"/>
              </a:lnSpc>
            </a:pPr>
            <a:r>
              <a:rPr lang="en-US" altLang="en-US" sz="2000"/>
              <a:t>Indexed to chained CPI</a:t>
            </a:r>
          </a:p>
          <a:p>
            <a:pPr>
              <a:lnSpc>
                <a:spcPct val="90000"/>
              </a:lnSpc>
            </a:pPr>
            <a:r>
              <a:rPr lang="en-US" altLang="en-US" sz="2400"/>
              <a:t>The HRA contribution amounts CANNOT be used to pay for premiums for a group health plan, or an individual market plan, or Medicare Parts B and D</a:t>
            </a:r>
          </a:p>
          <a:p>
            <a:pPr lvl="1">
              <a:lnSpc>
                <a:spcPct val="90000"/>
              </a:lnSpc>
            </a:pPr>
            <a:r>
              <a:rPr lang="en-US" altLang="en-US" sz="2000"/>
              <a:t>But contributions can be used to pay for short-term health plans, COBRA, and other “excepted benefits” (e.g., disability, vision, and dental)</a:t>
            </a:r>
          </a:p>
          <a:p>
            <a:pPr>
              <a:lnSpc>
                <a:spcPct val="90000"/>
              </a:lnSpc>
            </a:pPr>
            <a:r>
              <a:rPr lang="en-US" altLang="en-US" sz="2400"/>
              <a:t>The “excepted benefit” HRA must be made available to all similarly situated employees (HIPAA classifications)</a:t>
            </a:r>
          </a:p>
        </p:txBody>
      </p:sp>
      <p:sp>
        <p:nvSpPr>
          <p:cNvPr id="2" name="Slide Number Placeholder 1">
            <a:extLst>
              <a:ext uri="{FF2B5EF4-FFF2-40B4-BE49-F238E27FC236}">
                <a16:creationId xmlns:a16="http://schemas.microsoft.com/office/drawing/2014/main" xmlns="" id="{850D5F8E-D80C-4BDC-8541-20B74BF0E6B4}"/>
              </a:ext>
            </a:extLst>
          </p:cNvPr>
          <p:cNvSpPr>
            <a:spLocks noGrp="1"/>
          </p:cNvSpPr>
          <p:nvPr>
            <p:ph type="sldNum" sz="quarter" idx="12"/>
          </p:nvPr>
        </p:nvSpPr>
        <p:spPr/>
        <p:txBody>
          <a:bodyPr/>
          <a:lstStyle/>
          <a:p>
            <a:pPr>
              <a:defRPr/>
            </a:pPr>
            <a:fld id="{B7A626BD-2A1D-4FDE-B807-756CB17EF672}" type="slidenum">
              <a:rPr lang="en-US" altLang="en-US" smtClean="0"/>
              <a:pPr>
                <a:defRPr/>
              </a:pPr>
              <a:t>22</a:t>
            </a:fld>
            <a:endParaRPr lang="en-US" altLang="en-US"/>
          </a:p>
        </p:txBody>
      </p:sp>
    </p:spTree>
    <p:extLst>
      <p:ext uri="{BB962C8B-B14F-4D97-AF65-F5344CB8AC3E}">
        <p14:creationId xmlns:p14="http://schemas.microsoft.com/office/powerpoint/2010/main" val="4203201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a:extLst>
              <a:ext uri="{FF2B5EF4-FFF2-40B4-BE49-F238E27FC236}">
                <a16:creationId xmlns:a16="http://schemas.microsoft.com/office/drawing/2014/main" xmlns="" id="{435286DA-A86C-4719-8B40-52C1E1A0FE8D}"/>
              </a:ext>
            </a:extLst>
          </p:cNvPr>
          <p:cNvSpPr>
            <a:spLocks noGrp="1" noChangeArrowheads="1"/>
          </p:cNvSpPr>
          <p:nvPr>
            <p:ph idx="1"/>
          </p:nvPr>
        </p:nvSpPr>
        <p:spPr/>
        <p:txBody>
          <a:bodyPr/>
          <a:lstStyle/>
          <a:p>
            <a:pPr marL="0" indent="0" algn="ctr">
              <a:buFontTx/>
              <a:buNone/>
            </a:pPr>
            <a:endParaRPr lang="en-US" altLang="en-US" sz="1000"/>
          </a:p>
          <a:p>
            <a:pPr marL="0" indent="0" algn="ctr">
              <a:buFontTx/>
              <a:buNone/>
            </a:pPr>
            <a:r>
              <a:rPr lang="en-US" altLang="en-US" sz="5400"/>
              <a:t>Questions?</a:t>
            </a:r>
          </a:p>
          <a:p>
            <a:pPr marL="0" indent="0" algn="ctr">
              <a:buFontTx/>
              <a:buNone/>
            </a:pPr>
            <a:endParaRPr lang="en-US" altLang="en-US" sz="1800"/>
          </a:p>
          <a:p>
            <a:pPr marL="0" indent="0" algn="ctr">
              <a:buFontTx/>
              <a:buNone/>
            </a:pPr>
            <a:r>
              <a:rPr lang="en-US" altLang="en-US"/>
              <a:t>Christopher E. Condeluci</a:t>
            </a:r>
          </a:p>
          <a:p>
            <a:pPr marL="0" indent="0" algn="ctr">
              <a:buFontTx/>
              <a:buNone/>
            </a:pPr>
            <a:r>
              <a:rPr lang="en-US" altLang="en-US"/>
              <a:t>chris@cclawandpolicy.com</a:t>
            </a:r>
          </a:p>
          <a:p>
            <a:pPr marL="0" indent="0" algn="ctr">
              <a:buFontTx/>
              <a:buNone/>
            </a:pPr>
            <a:r>
              <a:rPr lang="en-US" altLang="en-US"/>
              <a:t>703-209-0690</a:t>
            </a:r>
          </a:p>
        </p:txBody>
      </p:sp>
      <p:sp>
        <p:nvSpPr>
          <p:cNvPr id="2" name="Slide Number Placeholder 1">
            <a:extLst>
              <a:ext uri="{FF2B5EF4-FFF2-40B4-BE49-F238E27FC236}">
                <a16:creationId xmlns:a16="http://schemas.microsoft.com/office/drawing/2014/main" xmlns="" id="{B8963398-84EA-40A9-BAF6-5DC70AD61021}"/>
              </a:ext>
            </a:extLst>
          </p:cNvPr>
          <p:cNvSpPr>
            <a:spLocks noGrp="1"/>
          </p:cNvSpPr>
          <p:nvPr>
            <p:ph type="sldNum" sz="quarter" idx="12"/>
          </p:nvPr>
        </p:nvSpPr>
        <p:spPr/>
        <p:txBody>
          <a:bodyPr/>
          <a:lstStyle/>
          <a:p>
            <a:pPr>
              <a:defRPr/>
            </a:pPr>
            <a:fld id="{B7A626BD-2A1D-4FDE-B807-756CB17EF672}" type="slidenum">
              <a:rPr lang="en-US" altLang="en-US" smtClean="0"/>
              <a:pPr>
                <a:defRPr/>
              </a:pPr>
              <a:t>23</a:t>
            </a:fld>
            <a:endParaRPr lang="en-US" altLang="en-US"/>
          </a:p>
        </p:txBody>
      </p:sp>
      <p:pic>
        <p:nvPicPr>
          <p:cNvPr id="20484" name="Picture 1">
            <a:extLst>
              <a:ext uri="{FF2B5EF4-FFF2-40B4-BE49-F238E27FC236}">
                <a16:creationId xmlns:a16="http://schemas.microsoft.com/office/drawing/2014/main" xmlns="" id="{296135C3-5933-484C-9907-841F2D40732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620211"/>
            <a:ext cx="281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6">
            <a:extLst>
              <a:ext uri="{FF2B5EF4-FFF2-40B4-BE49-F238E27FC236}">
                <a16:creationId xmlns:a16="http://schemas.microsoft.com/office/drawing/2014/main" xmlns="" id="{4D2BCFE3-035F-4681-8C37-9770DB1CB17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24530" y="1620211"/>
            <a:ext cx="281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7874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43D77D7D-D6E3-4258-856E-5DF706E9FE4B}"/>
              </a:ext>
            </a:extLst>
          </p:cNvPr>
          <p:cNvSpPr>
            <a:spLocks noGrp="1"/>
          </p:cNvSpPr>
          <p:nvPr>
            <p:ph type="title"/>
          </p:nvPr>
        </p:nvSpPr>
        <p:spPr/>
        <p:txBody>
          <a:bodyPr/>
          <a:lstStyle/>
          <a:p>
            <a:r>
              <a:rPr lang="en-US" dirty="0"/>
              <a:t>You Are Now Unmuted</a:t>
            </a:r>
          </a:p>
        </p:txBody>
      </p:sp>
      <p:sp>
        <p:nvSpPr>
          <p:cNvPr id="7" name="Content Placeholder 6">
            <a:extLst>
              <a:ext uri="{FF2B5EF4-FFF2-40B4-BE49-F238E27FC236}">
                <a16:creationId xmlns:a16="http://schemas.microsoft.com/office/drawing/2014/main" xmlns="" id="{E3F43BC1-C360-4508-BE00-1A11CB4EC7CF}"/>
              </a:ext>
            </a:extLst>
          </p:cNvPr>
          <p:cNvSpPr>
            <a:spLocks noGrp="1"/>
          </p:cNvSpPr>
          <p:nvPr>
            <p:ph idx="1"/>
          </p:nvPr>
        </p:nvSpPr>
        <p:spPr/>
        <p:txBody>
          <a:bodyPr>
            <a:normAutofit/>
          </a:bodyPr>
          <a:lstStyle/>
          <a:p>
            <a:r>
              <a:rPr lang="en-US" sz="2667" dirty="0"/>
              <a:t>All lines are open and live</a:t>
            </a:r>
          </a:p>
          <a:p>
            <a:endParaRPr lang="en-US" sz="2667" dirty="0"/>
          </a:p>
          <a:p>
            <a:r>
              <a:rPr lang="en-US" sz="2667" dirty="0"/>
              <a:t>To prevent background noise, </a:t>
            </a:r>
            <a:r>
              <a:rPr lang="en-US" sz="2667"/>
              <a:t>please mute </a:t>
            </a:r>
            <a:r>
              <a:rPr lang="en-US" sz="2667" dirty="0"/>
              <a:t>your own line unless you are asking a question</a:t>
            </a:r>
          </a:p>
          <a:p>
            <a:endParaRPr lang="en-US" sz="2667" dirty="0"/>
          </a:p>
          <a:p>
            <a:r>
              <a:rPr lang="en-US" sz="2667" dirty="0"/>
              <a:t>You can also submit a question anonymously through the Q&amp;A box in WebEx</a:t>
            </a:r>
          </a:p>
        </p:txBody>
      </p:sp>
      <p:sp>
        <p:nvSpPr>
          <p:cNvPr id="5" name="Slide Number Placeholder 4">
            <a:extLst>
              <a:ext uri="{FF2B5EF4-FFF2-40B4-BE49-F238E27FC236}">
                <a16:creationId xmlns:a16="http://schemas.microsoft.com/office/drawing/2014/main" xmlns="" id="{804E310F-DAC1-4455-AB1F-9E711F644097}"/>
              </a:ext>
            </a:extLst>
          </p:cNvPr>
          <p:cNvSpPr>
            <a:spLocks noGrp="1"/>
          </p:cNvSpPr>
          <p:nvPr>
            <p:ph type="sldNum" sz="quarter" idx="12"/>
          </p:nvPr>
        </p:nvSpPr>
        <p:spPr/>
        <p:txBody>
          <a:bodyPr/>
          <a:lstStyle/>
          <a:p>
            <a:fld id="{FE36548A-EF5B-45CC-986C-411A19D94167}" type="slidenum">
              <a:rPr lang="en-US" smtClean="0"/>
              <a:t>24</a:t>
            </a:fld>
            <a:endParaRPr lang="en-US" dirty="0"/>
          </a:p>
        </p:txBody>
      </p:sp>
    </p:spTree>
    <p:extLst>
      <p:ext uri="{BB962C8B-B14F-4D97-AF65-F5344CB8AC3E}">
        <p14:creationId xmlns:p14="http://schemas.microsoft.com/office/powerpoint/2010/main" val="3294022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Thanks for joining us!</a:t>
            </a:r>
          </a:p>
        </p:txBody>
      </p:sp>
      <p:sp>
        <p:nvSpPr>
          <p:cNvPr id="5" name="Slide Number Placeholder 4"/>
          <p:cNvSpPr>
            <a:spLocks noGrp="1"/>
          </p:cNvSpPr>
          <p:nvPr>
            <p:ph type="sldNum" sz="quarter" idx="12"/>
          </p:nvPr>
        </p:nvSpPr>
        <p:spPr/>
        <p:txBody>
          <a:bodyPr/>
          <a:lstStyle/>
          <a:p>
            <a:fld id="{EC5EF648-93E9-44E1-851D-2DE2C477D17B}" type="slidenum">
              <a:rPr lang="en-US" smtClean="0"/>
              <a:t>25</a:t>
            </a:fld>
            <a:endParaRPr lang="en-US" dirty="0"/>
          </a:p>
        </p:txBody>
      </p:sp>
      <p:pic>
        <p:nvPicPr>
          <p:cNvPr id="6" name="Content Placeholder 4"/>
          <p:cNvPicPr>
            <a:picLocks noGrp="1" noChangeAspect="1"/>
          </p:cNvPicPr>
          <p:nvPr>
            <p:ph idx="1"/>
          </p:nvPr>
        </p:nvPicPr>
        <p:blipFill>
          <a:blip r:embed="rId2"/>
          <a:stretch>
            <a:fillRect/>
          </a:stretch>
        </p:blipFill>
        <p:spPr>
          <a:xfrm>
            <a:off x="3947160" y="1391717"/>
            <a:ext cx="4297680" cy="4297680"/>
          </a:xfrm>
          <a:prstGeom prst="rect">
            <a:avLst/>
          </a:prstGeom>
        </p:spPr>
      </p:pic>
    </p:spTree>
    <p:extLst>
      <p:ext uri="{BB962C8B-B14F-4D97-AF65-F5344CB8AC3E}">
        <p14:creationId xmlns:p14="http://schemas.microsoft.com/office/powerpoint/2010/main" val="2618337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Procedure</a:t>
            </a:r>
          </a:p>
        </p:txBody>
      </p:sp>
      <p:sp>
        <p:nvSpPr>
          <p:cNvPr id="3" name="Content Placeholder 2">
            <a:extLst>
              <a:ext uri="{FF2B5EF4-FFF2-40B4-BE49-F238E27FC236}">
                <a16:creationId xmlns:a16="http://schemas.microsoft.com/office/drawing/2014/main" xmlns="" id="{76B5660A-274C-4583-90EF-2D8E02185B8A}"/>
              </a:ext>
            </a:extLst>
          </p:cNvPr>
          <p:cNvSpPr>
            <a:spLocks noGrp="1"/>
          </p:cNvSpPr>
          <p:nvPr>
            <p:ph idx="1"/>
          </p:nvPr>
        </p:nvSpPr>
        <p:spPr/>
        <p:txBody>
          <a:bodyPr>
            <a:normAutofit fontScale="85000" lnSpcReduction="20000"/>
          </a:bodyPr>
          <a:lstStyle/>
          <a:p>
            <a:r>
              <a:rPr lang="en-US" sz="3600" dirty="0"/>
              <a:t>You are currently on mute</a:t>
            </a:r>
          </a:p>
          <a:p>
            <a:endParaRPr lang="en-US" sz="3600" dirty="0"/>
          </a:p>
          <a:p>
            <a:r>
              <a:rPr lang="en-US" sz="3600" dirty="0"/>
              <a:t>During the Q&amp;A section, we will unmute all lines to allow you to participate</a:t>
            </a:r>
          </a:p>
          <a:p>
            <a:endParaRPr lang="en-US" sz="3600" dirty="0"/>
          </a:p>
          <a:p>
            <a:r>
              <a:rPr lang="en-US" sz="3600" dirty="0"/>
              <a:t>To prevent background noise, please mute your own line unless you are asking a question </a:t>
            </a:r>
          </a:p>
          <a:p>
            <a:endParaRPr lang="en-US" sz="3600" dirty="0"/>
          </a:p>
          <a:p>
            <a:r>
              <a:rPr lang="en-US" sz="3600" dirty="0"/>
              <a:t>You can also submit a question anonymously through the Q&amp;A box in WebEx</a:t>
            </a:r>
          </a:p>
        </p:txBody>
      </p:sp>
      <p:sp>
        <p:nvSpPr>
          <p:cNvPr id="5" name="Slide Number Placeholder 4"/>
          <p:cNvSpPr>
            <a:spLocks noGrp="1"/>
          </p:cNvSpPr>
          <p:nvPr>
            <p:ph type="sldNum" sz="quarter" idx="12"/>
          </p:nvPr>
        </p:nvSpPr>
        <p:spPr/>
        <p:txBody>
          <a:bodyPr/>
          <a:lstStyle/>
          <a:p>
            <a:fld id="{EC5EF648-93E9-44E1-851D-2DE2C477D17B}" type="slidenum">
              <a:rPr lang="en-US" smtClean="0"/>
              <a:t>3</a:t>
            </a:fld>
            <a:endParaRPr lang="en-US" dirty="0"/>
          </a:p>
        </p:txBody>
      </p:sp>
    </p:spTree>
    <p:extLst>
      <p:ext uri="{BB962C8B-B14F-4D97-AF65-F5344CB8AC3E}">
        <p14:creationId xmlns:p14="http://schemas.microsoft.com/office/powerpoint/2010/main" val="2190000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FD9F9C-B37B-4F87-A690-B4CD9ABB5D2A}"/>
              </a:ext>
            </a:extLst>
          </p:cNvPr>
          <p:cNvSpPr>
            <a:spLocks noGrp="1"/>
          </p:cNvSpPr>
          <p:nvPr>
            <p:ph type="title"/>
          </p:nvPr>
        </p:nvSpPr>
        <p:spPr/>
        <p:txBody>
          <a:bodyPr/>
          <a:lstStyle/>
          <a:p>
            <a:r>
              <a:rPr lang="en-US" dirty="0"/>
              <a:t>ERIC’s Antitrust Policy</a:t>
            </a:r>
          </a:p>
        </p:txBody>
      </p:sp>
      <p:sp>
        <p:nvSpPr>
          <p:cNvPr id="3" name="Content Placeholder 2">
            <a:extLst>
              <a:ext uri="{FF2B5EF4-FFF2-40B4-BE49-F238E27FC236}">
                <a16:creationId xmlns:a16="http://schemas.microsoft.com/office/drawing/2014/main" xmlns="" id="{F26CEA6E-857D-4E9F-8691-E56C1CAB86B1}"/>
              </a:ext>
            </a:extLst>
          </p:cNvPr>
          <p:cNvSpPr>
            <a:spLocks noGrp="1"/>
          </p:cNvSpPr>
          <p:nvPr>
            <p:ph idx="1"/>
          </p:nvPr>
        </p:nvSpPr>
        <p:spPr/>
        <p:txBody>
          <a:bodyPr>
            <a:normAutofit/>
          </a:bodyPr>
          <a:lstStyle/>
          <a:p>
            <a:pPr marL="0" indent="0" algn="just">
              <a:buNone/>
            </a:pPr>
            <a:r>
              <a:rPr lang="en-US" sz="3200" dirty="0"/>
              <a:t>As a reminder, all ERIC meetings and activities are to be conducted in full compliance with the ERIC Antitrust Policy. The antitrust laws prohibit competitors from agreeing on prices to be charged or otherwise taking steps that harm free and fair competition among them. While ERIC’s primary mission and activities are entirely consistent with the antitrust laws, if you have any concerns about a particular topic or discussion, please raise it with ERIC staff.</a:t>
            </a:r>
          </a:p>
        </p:txBody>
      </p:sp>
      <p:sp>
        <p:nvSpPr>
          <p:cNvPr id="5" name="Slide Number Placeholder 4">
            <a:extLst>
              <a:ext uri="{FF2B5EF4-FFF2-40B4-BE49-F238E27FC236}">
                <a16:creationId xmlns:a16="http://schemas.microsoft.com/office/drawing/2014/main" xmlns="" id="{6206A6DB-5A91-4A38-A7D0-61C96EA2D607}"/>
              </a:ext>
            </a:extLst>
          </p:cNvPr>
          <p:cNvSpPr>
            <a:spLocks noGrp="1"/>
          </p:cNvSpPr>
          <p:nvPr>
            <p:ph type="sldNum" sz="quarter" idx="12"/>
          </p:nvPr>
        </p:nvSpPr>
        <p:spPr/>
        <p:txBody>
          <a:bodyPr/>
          <a:lstStyle/>
          <a:p>
            <a:fld id="{EC5EF648-93E9-44E1-851D-2DE2C477D17B}" type="slidenum">
              <a:rPr lang="en-US" smtClean="0"/>
              <a:t>4</a:t>
            </a:fld>
            <a:endParaRPr lang="en-US"/>
          </a:p>
        </p:txBody>
      </p:sp>
    </p:spTree>
    <p:extLst>
      <p:ext uri="{BB962C8B-B14F-4D97-AF65-F5344CB8AC3E}">
        <p14:creationId xmlns:p14="http://schemas.microsoft.com/office/powerpoint/2010/main" val="8297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9844B0-7E95-403E-A711-EAFA71769664}"/>
              </a:ext>
            </a:extLst>
          </p:cNvPr>
          <p:cNvSpPr>
            <a:spLocks noGrp="1"/>
          </p:cNvSpPr>
          <p:nvPr>
            <p:ph type="title"/>
          </p:nvPr>
        </p:nvSpPr>
        <p:spPr/>
        <p:txBody>
          <a:bodyPr/>
          <a:lstStyle/>
          <a:p>
            <a:r>
              <a:rPr lang="en-US" dirty="0"/>
              <a:t>Speakers</a:t>
            </a:r>
          </a:p>
        </p:txBody>
      </p:sp>
      <p:sp>
        <p:nvSpPr>
          <p:cNvPr id="3" name="Content Placeholder 2">
            <a:extLst>
              <a:ext uri="{FF2B5EF4-FFF2-40B4-BE49-F238E27FC236}">
                <a16:creationId xmlns:a16="http://schemas.microsoft.com/office/drawing/2014/main" xmlns="" id="{1C8D9885-448F-4F6B-957C-C52E36AE4361}"/>
              </a:ext>
            </a:extLst>
          </p:cNvPr>
          <p:cNvSpPr>
            <a:spLocks noGrp="1"/>
          </p:cNvSpPr>
          <p:nvPr>
            <p:ph idx="1"/>
          </p:nvPr>
        </p:nvSpPr>
        <p:spPr>
          <a:xfrm>
            <a:off x="838200" y="1231896"/>
            <a:ext cx="10515600" cy="4625975"/>
          </a:xfrm>
        </p:spPr>
        <p:txBody>
          <a:bodyPr vert="horz" lIns="91440" tIns="45720" rIns="91440" bIns="45720" numCol="2" rtlCol="0" anchor="t">
            <a:noAutofit/>
          </a:bodyPr>
          <a:lstStyle/>
          <a:p>
            <a:r>
              <a:rPr lang="en-US" sz="1600" dirty="0"/>
              <a:t>Christopher </a:t>
            </a:r>
            <a:r>
              <a:rPr lang="en-US" sz="1600" dirty="0" err="1"/>
              <a:t>Condeluci</a:t>
            </a:r>
            <a:r>
              <a:rPr lang="en-US" sz="1600" dirty="0">
                <a:cs typeface="Calibri"/>
              </a:rPr>
              <a:t>, CC Law &amp; Policy PLLC</a:t>
            </a:r>
          </a:p>
          <a:p>
            <a:pPr lvl="1"/>
            <a:r>
              <a:rPr lang="en-US" sz="1300" dirty="0">
                <a:cs typeface="Calibri"/>
              </a:rPr>
              <a:t>Christopher is principal and sole shareholder of CC Law &amp; Policy in Washington, DC. Chris’s legal and policy practice focuses on the Patient Protection and Affordable Care Act (“ACA”) and its impact on stakeholders ranging from employers and “private” health insurance exchanges to health IT companies and hospital/health systems. Prior to forming CC Law &amp; Policy, Chris served as Tax and Benefits Counsel to the U.S. Senate Finance Committee. During his time in Congress, Chris participated in the development of portions of the ACA, including the ACA Exchanges, the insurance market reforms, and all of the new taxes enacted under the law. Based on his experience as an employee benefits attorney, Chris possesses a unique level of expertise on matters relating to tax law, ERISA, and the ACA.</a:t>
            </a:r>
          </a:p>
          <a:p>
            <a:pPr lvl="1"/>
            <a:endParaRPr lang="en-US" sz="1300" dirty="0">
              <a:cs typeface="Calibri"/>
            </a:endParaRPr>
          </a:p>
          <a:p>
            <a:r>
              <a:rPr lang="en-US" sz="1600" dirty="0">
                <a:cs typeface="Calibri"/>
              </a:rPr>
              <a:t>James Gelfand, Senior Vice President, Health Policy, The ERISA Industry Committee</a:t>
            </a:r>
          </a:p>
        </p:txBody>
      </p:sp>
      <p:sp>
        <p:nvSpPr>
          <p:cNvPr id="5" name="Slide Number Placeholder 4">
            <a:extLst>
              <a:ext uri="{FF2B5EF4-FFF2-40B4-BE49-F238E27FC236}">
                <a16:creationId xmlns:a16="http://schemas.microsoft.com/office/drawing/2014/main" xmlns="" id="{9164AB27-A334-4AC4-A447-6B9DC9E4D80D}"/>
              </a:ext>
            </a:extLst>
          </p:cNvPr>
          <p:cNvSpPr>
            <a:spLocks noGrp="1"/>
          </p:cNvSpPr>
          <p:nvPr>
            <p:ph type="sldNum" sz="quarter" idx="12"/>
          </p:nvPr>
        </p:nvSpPr>
        <p:spPr/>
        <p:txBody>
          <a:bodyPr/>
          <a:lstStyle/>
          <a:p>
            <a:fld id="{EC5EF648-93E9-44E1-851D-2DE2C477D17B}" type="slidenum">
              <a:rPr lang="en-US" smtClean="0"/>
              <a:t>5</a:t>
            </a:fld>
            <a:endParaRPr lang="en-US" dirty="0"/>
          </a:p>
        </p:txBody>
      </p:sp>
      <p:pic>
        <p:nvPicPr>
          <p:cNvPr id="1026" name="Picture 2" descr="Image result for chris condeluci">
            <a:extLst>
              <a:ext uri="{FF2B5EF4-FFF2-40B4-BE49-F238E27FC236}">
                <a16:creationId xmlns:a16="http://schemas.microsoft.com/office/drawing/2014/main" xmlns="" id="{5D5F5FA5-9525-476C-B834-25A22A558DF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0833" y="1714500"/>
            <a:ext cx="3429000" cy="3429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546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xmlns="" id="{987E2D93-BD3A-46C7-8B53-DAC204936BD8}"/>
              </a:ext>
            </a:extLst>
          </p:cNvPr>
          <p:cNvSpPr>
            <a:spLocks noGrp="1" noChangeArrowheads="1"/>
          </p:cNvSpPr>
          <p:nvPr>
            <p:ph idx="1"/>
          </p:nvPr>
        </p:nvSpPr>
        <p:spPr/>
        <p:txBody>
          <a:bodyPr>
            <a:normAutofit lnSpcReduction="10000"/>
          </a:bodyPr>
          <a:lstStyle/>
          <a:p>
            <a:pPr marL="0" indent="0" algn="ctr">
              <a:lnSpc>
                <a:spcPct val="90000"/>
              </a:lnSpc>
              <a:buFontTx/>
              <a:buNone/>
            </a:pPr>
            <a:endParaRPr lang="en-US" altLang="en-US" sz="2500" dirty="0"/>
          </a:p>
          <a:p>
            <a:pPr marL="0" indent="0" algn="ctr">
              <a:lnSpc>
                <a:spcPct val="90000"/>
              </a:lnSpc>
              <a:buFontTx/>
              <a:buNone/>
            </a:pPr>
            <a:endParaRPr lang="en-US" altLang="en-US" sz="2500" dirty="0"/>
          </a:p>
          <a:p>
            <a:pPr marL="0" indent="0" algn="ctr">
              <a:lnSpc>
                <a:spcPct val="90000"/>
              </a:lnSpc>
              <a:buFontTx/>
              <a:buNone/>
            </a:pPr>
            <a:endParaRPr lang="en-US" altLang="en-US" sz="2500" dirty="0"/>
          </a:p>
          <a:p>
            <a:pPr marL="0" indent="0" algn="ctr">
              <a:lnSpc>
                <a:spcPct val="90000"/>
              </a:lnSpc>
              <a:buFontTx/>
              <a:buNone/>
            </a:pPr>
            <a:r>
              <a:rPr lang="en-US" altLang="en-US" sz="6000" b="1" dirty="0"/>
              <a:t>The Proposed HRA Regulation</a:t>
            </a:r>
          </a:p>
          <a:p>
            <a:pPr marL="0" indent="0" algn="ctr">
              <a:buNone/>
            </a:pPr>
            <a:endParaRPr lang="en-US" altLang="en-US" sz="2800" i="1" dirty="0"/>
          </a:p>
          <a:p>
            <a:pPr marL="0" indent="0" algn="ctr">
              <a:buNone/>
            </a:pPr>
            <a:r>
              <a:rPr lang="en-US" altLang="en-US" sz="2800" i="1" dirty="0"/>
              <a:t>A “Game Changer”? </a:t>
            </a:r>
            <a:br>
              <a:rPr lang="en-US" altLang="en-US" sz="2800" i="1" dirty="0"/>
            </a:br>
            <a:r>
              <a:rPr lang="en-US" altLang="en-US" sz="2800" i="1" dirty="0"/>
              <a:t>or </a:t>
            </a:r>
            <a:br>
              <a:rPr lang="en-US" altLang="en-US" sz="2800" i="1" dirty="0"/>
            </a:br>
            <a:r>
              <a:rPr lang="en-US" altLang="en-US" sz="2800" i="1" dirty="0"/>
              <a:t>No “Sizzle”?</a:t>
            </a:r>
            <a:br>
              <a:rPr lang="en-US" altLang="en-US" sz="2800" i="1" dirty="0"/>
            </a:br>
            <a:endParaRPr lang="en-US" altLang="en-US" sz="2800" i="1" dirty="0"/>
          </a:p>
          <a:p>
            <a:pPr marL="0" indent="0" algn="ctr">
              <a:lnSpc>
                <a:spcPct val="90000"/>
              </a:lnSpc>
              <a:buFontTx/>
              <a:buNone/>
            </a:pPr>
            <a:endParaRPr lang="en-US" altLang="en-US" sz="2500" dirty="0"/>
          </a:p>
        </p:txBody>
      </p:sp>
      <p:sp>
        <p:nvSpPr>
          <p:cNvPr id="2" name="Slide Number Placeholder 1">
            <a:extLst>
              <a:ext uri="{FF2B5EF4-FFF2-40B4-BE49-F238E27FC236}">
                <a16:creationId xmlns:a16="http://schemas.microsoft.com/office/drawing/2014/main" xmlns="" id="{1FDCC795-47D3-4A4E-B3A8-677A751F5715}"/>
              </a:ext>
            </a:extLst>
          </p:cNvPr>
          <p:cNvSpPr>
            <a:spLocks noGrp="1"/>
          </p:cNvSpPr>
          <p:nvPr>
            <p:ph type="sldNum" sz="quarter" idx="12"/>
          </p:nvPr>
        </p:nvSpPr>
        <p:spPr/>
        <p:txBody>
          <a:bodyPr/>
          <a:lstStyle/>
          <a:p>
            <a:pPr>
              <a:defRPr/>
            </a:pPr>
            <a:fld id="{B7A626BD-2A1D-4FDE-B807-756CB17EF672}" type="slidenum">
              <a:rPr lang="en-US" altLang="en-US" smtClean="0"/>
              <a:pPr>
                <a:defRPr/>
              </a:pPr>
              <a:t>6</a:t>
            </a:fld>
            <a:endParaRPr lang="en-US" altLang="en-US"/>
          </a:p>
        </p:txBody>
      </p:sp>
    </p:spTree>
    <p:extLst>
      <p:ext uri="{BB962C8B-B14F-4D97-AF65-F5344CB8AC3E}">
        <p14:creationId xmlns:p14="http://schemas.microsoft.com/office/powerpoint/2010/main" val="2822008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xmlns="" id="{987E2D93-BD3A-46C7-8B53-DAC204936BD8}"/>
              </a:ext>
            </a:extLst>
          </p:cNvPr>
          <p:cNvSpPr>
            <a:spLocks noGrp="1" noChangeArrowheads="1"/>
          </p:cNvSpPr>
          <p:nvPr>
            <p:ph idx="1"/>
          </p:nvPr>
        </p:nvSpPr>
        <p:spPr/>
        <p:txBody>
          <a:bodyPr/>
          <a:lstStyle/>
          <a:p>
            <a:pPr marL="0" indent="0">
              <a:lnSpc>
                <a:spcPct val="90000"/>
              </a:lnSpc>
              <a:buFontTx/>
              <a:buNone/>
            </a:pPr>
            <a:endParaRPr lang="en-US" altLang="en-US" sz="2500" dirty="0"/>
          </a:p>
          <a:p>
            <a:pPr marL="0" indent="0">
              <a:lnSpc>
                <a:spcPct val="90000"/>
              </a:lnSpc>
              <a:buFontTx/>
              <a:buNone/>
            </a:pPr>
            <a:endParaRPr lang="en-US" altLang="en-US" sz="2500" dirty="0"/>
          </a:p>
          <a:p>
            <a:pPr marL="0" indent="0">
              <a:lnSpc>
                <a:spcPct val="90000"/>
              </a:lnSpc>
              <a:buFontTx/>
              <a:buNone/>
            </a:pPr>
            <a:endParaRPr lang="en-US" altLang="en-US" sz="2500" dirty="0"/>
          </a:p>
          <a:p>
            <a:pPr marL="0" indent="0" algn="ctr">
              <a:lnSpc>
                <a:spcPct val="90000"/>
              </a:lnSpc>
              <a:buFontTx/>
              <a:buNone/>
            </a:pPr>
            <a:r>
              <a:rPr lang="en-US" altLang="en-US" sz="6000" b="1" dirty="0"/>
              <a:t>Relevant HRA Background</a:t>
            </a:r>
          </a:p>
          <a:p>
            <a:pPr marL="0" indent="0">
              <a:lnSpc>
                <a:spcPct val="90000"/>
              </a:lnSpc>
              <a:buFontTx/>
              <a:buNone/>
            </a:pPr>
            <a:endParaRPr lang="en-US" altLang="en-US" sz="2500" dirty="0"/>
          </a:p>
          <a:p>
            <a:pPr marL="0" indent="0" algn="ctr">
              <a:lnSpc>
                <a:spcPct val="90000"/>
              </a:lnSpc>
              <a:buFontTx/>
              <a:buNone/>
            </a:pPr>
            <a:r>
              <a:rPr lang="en-US" altLang="en-US" sz="2500" dirty="0"/>
              <a:t>(Circa 2013)</a:t>
            </a:r>
            <a:endParaRPr lang="en-US" altLang="en-US" sz="2100" dirty="0"/>
          </a:p>
        </p:txBody>
      </p:sp>
      <p:sp>
        <p:nvSpPr>
          <p:cNvPr id="2" name="Slide Number Placeholder 1">
            <a:extLst>
              <a:ext uri="{FF2B5EF4-FFF2-40B4-BE49-F238E27FC236}">
                <a16:creationId xmlns:a16="http://schemas.microsoft.com/office/drawing/2014/main" xmlns="" id="{1FDCC795-47D3-4A4E-B3A8-677A751F5715}"/>
              </a:ext>
            </a:extLst>
          </p:cNvPr>
          <p:cNvSpPr>
            <a:spLocks noGrp="1"/>
          </p:cNvSpPr>
          <p:nvPr>
            <p:ph type="sldNum" sz="quarter" idx="12"/>
          </p:nvPr>
        </p:nvSpPr>
        <p:spPr/>
        <p:txBody>
          <a:bodyPr/>
          <a:lstStyle/>
          <a:p>
            <a:pPr>
              <a:defRPr/>
            </a:pPr>
            <a:fld id="{B7A626BD-2A1D-4FDE-B807-756CB17EF672}" type="slidenum">
              <a:rPr lang="en-US" altLang="en-US" smtClean="0"/>
              <a:pPr>
                <a:defRPr/>
              </a:pPr>
              <a:t>7</a:t>
            </a:fld>
            <a:endParaRPr lang="en-US" altLang="en-US"/>
          </a:p>
        </p:txBody>
      </p:sp>
    </p:spTree>
    <p:extLst>
      <p:ext uri="{BB962C8B-B14F-4D97-AF65-F5344CB8AC3E}">
        <p14:creationId xmlns:p14="http://schemas.microsoft.com/office/powerpoint/2010/main" val="3859827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EE28DCDB-AC61-4066-9051-2A148A2BB4C0}"/>
              </a:ext>
            </a:extLst>
          </p:cNvPr>
          <p:cNvSpPr>
            <a:spLocks noGrp="1" noChangeArrowheads="1"/>
          </p:cNvSpPr>
          <p:nvPr>
            <p:ph type="title"/>
          </p:nvPr>
        </p:nvSpPr>
        <p:spPr/>
        <p:txBody>
          <a:bodyPr>
            <a:normAutofit/>
          </a:bodyPr>
          <a:lstStyle/>
          <a:p>
            <a:r>
              <a:rPr lang="en-US" altLang="en-US" sz="3600" dirty="0"/>
              <a:t>Individual Market Plans &amp; Tax Preferences</a:t>
            </a:r>
          </a:p>
        </p:txBody>
      </p:sp>
      <p:sp>
        <p:nvSpPr>
          <p:cNvPr id="5123" name="Rectangle 3">
            <a:extLst>
              <a:ext uri="{FF2B5EF4-FFF2-40B4-BE49-F238E27FC236}">
                <a16:creationId xmlns:a16="http://schemas.microsoft.com/office/drawing/2014/main" xmlns="" id="{559F24FA-69BD-4F15-8142-AF6CFEFFAD86}"/>
              </a:ext>
            </a:extLst>
          </p:cNvPr>
          <p:cNvSpPr>
            <a:spLocks noGrp="1" noChangeArrowheads="1"/>
          </p:cNvSpPr>
          <p:nvPr>
            <p:ph idx="1"/>
          </p:nvPr>
        </p:nvSpPr>
        <p:spPr/>
        <p:txBody>
          <a:bodyPr/>
          <a:lstStyle/>
          <a:p>
            <a:pPr>
              <a:lnSpc>
                <a:spcPct val="90000"/>
              </a:lnSpc>
            </a:pPr>
            <a:r>
              <a:rPr lang="en-US" altLang="en-US" sz="2500"/>
              <a:t>Pre-ACA, in most States, employees were prohibited from purchasing an individual market plan because this type of arrangement violated HIPAA</a:t>
            </a:r>
          </a:p>
          <a:p>
            <a:pPr lvl="1">
              <a:lnSpc>
                <a:spcPct val="90000"/>
              </a:lnSpc>
            </a:pPr>
            <a:r>
              <a:rPr lang="en-US" altLang="en-US" sz="2100"/>
              <a:t>Why?  Under HIPAA, the premiums of a “group health plan” cannot vary based on the health status of the insured</a:t>
            </a:r>
          </a:p>
          <a:p>
            <a:pPr lvl="1">
              <a:lnSpc>
                <a:spcPct val="90000"/>
              </a:lnSpc>
            </a:pPr>
            <a:r>
              <a:rPr lang="en-US" altLang="en-US" sz="2100"/>
              <a:t>But, carriers were permitted to under-write based on health status, which meant that the premiums for a less healthy/older person was different than a healthy person – a HIPAA violation</a:t>
            </a:r>
          </a:p>
          <a:p>
            <a:pPr>
              <a:lnSpc>
                <a:spcPct val="90000"/>
              </a:lnSpc>
            </a:pPr>
            <a:r>
              <a:rPr lang="en-US" altLang="en-US" sz="2500"/>
              <a:t>Post-ACA, this HIPAA problem goes away</a:t>
            </a:r>
          </a:p>
          <a:p>
            <a:pPr lvl="1">
              <a:lnSpc>
                <a:spcPct val="90000"/>
              </a:lnSpc>
            </a:pPr>
            <a:r>
              <a:rPr lang="en-US" altLang="en-US" sz="2100"/>
              <a:t>Carriers are no longer permitted to under-write individual market plans based on health status</a:t>
            </a:r>
          </a:p>
          <a:p>
            <a:pPr>
              <a:lnSpc>
                <a:spcPct val="90000"/>
              </a:lnSpc>
            </a:pPr>
            <a:r>
              <a:rPr lang="en-US" altLang="en-US" sz="2500"/>
              <a:t>So we are cool, right?!?</a:t>
            </a:r>
          </a:p>
          <a:p>
            <a:pPr lvl="1">
              <a:lnSpc>
                <a:spcPct val="90000"/>
              </a:lnSpc>
            </a:pPr>
            <a:r>
              <a:rPr lang="en-US" altLang="en-US" sz="2100"/>
              <a:t>Nope</a:t>
            </a:r>
          </a:p>
        </p:txBody>
      </p:sp>
      <p:sp>
        <p:nvSpPr>
          <p:cNvPr id="2" name="Slide Number Placeholder 1">
            <a:extLst>
              <a:ext uri="{FF2B5EF4-FFF2-40B4-BE49-F238E27FC236}">
                <a16:creationId xmlns:a16="http://schemas.microsoft.com/office/drawing/2014/main" xmlns="" id="{F6BCC36B-9267-4591-BE0E-80C111D576C6}"/>
              </a:ext>
            </a:extLst>
          </p:cNvPr>
          <p:cNvSpPr>
            <a:spLocks noGrp="1"/>
          </p:cNvSpPr>
          <p:nvPr>
            <p:ph type="sldNum" sz="quarter" idx="12"/>
          </p:nvPr>
        </p:nvSpPr>
        <p:spPr/>
        <p:txBody>
          <a:bodyPr/>
          <a:lstStyle/>
          <a:p>
            <a:pPr>
              <a:defRPr/>
            </a:pPr>
            <a:fld id="{B7A626BD-2A1D-4FDE-B807-756CB17EF672}" type="slidenum">
              <a:rPr lang="en-US" altLang="en-US" smtClean="0"/>
              <a:pPr>
                <a:defRPr/>
              </a:pPr>
              <a:t>8</a:t>
            </a:fld>
            <a:endParaRPr lang="en-US" altLang="en-US"/>
          </a:p>
        </p:txBody>
      </p:sp>
    </p:spTree>
    <p:extLst>
      <p:ext uri="{BB962C8B-B14F-4D97-AF65-F5344CB8AC3E}">
        <p14:creationId xmlns:p14="http://schemas.microsoft.com/office/powerpoint/2010/main" val="230036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C3971F44-D472-47AA-899B-2DD4D94538E2}"/>
              </a:ext>
            </a:extLst>
          </p:cNvPr>
          <p:cNvSpPr>
            <a:spLocks noGrp="1" noChangeArrowheads="1"/>
          </p:cNvSpPr>
          <p:nvPr>
            <p:ph type="title"/>
          </p:nvPr>
        </p:nvSpPr>
        <p:spPr/>
        <p:txBody>
          <a:bodyPr>
            <a:normAutofit/>
          </a:bodyPr>
          <a:lstStyle/>
          <a:p>
            <a:r>
              <a:rPr lang="en-US" altLang="en-US" sz="3600" dirty="0"/>
              <a:t>Individual Market Plans &amp; Tax Preferences</a:t>
            </a:r>
          </a:p>
        </p:txBody>
      </p:sp>
      <p:sp>
        <p:nvSpPr>
          <p:cNvPr id="6147" name="Rectangle 3">
            <a:extLst>
              <a:ext uri="{FF2B5EF4-FFF2-40B4-BE49-F238E27FC236}">
                <a16:creationId xmlns:a16="http://schemas.microsoft.com/office/drawing/2014/main" xmlns="" id="{0B25C66D-B270-4847-A37B-541689E9ECB5}"/>
              </a:ext>
            </a:extLst>
          </p:cNvPr>
          <p:cNvSpPr>
            <a:spLocks noGrp="1" noChangeArrowheads="1"/>
          </p:cNvSpPr>
          <p:nvPr>
            <p:ph idx="1"/>
          </p:nvPr>
        </p:nvSpPr>
        <p:spPr/>
        <p:txBody>
          <a:bodyPr/>
          <a:lstStyle/>
          <a:p>
            <a:pPr>
              <a:lnSpc>
                <a:spcPct val="90000"/>
              </a:lnSpc>
            </a:pPr>
            <a:r>
              <a:rPr lang="en-US" altLang="en-US" sz="2200"/>
              <a:t>January 2013, the Departments of Labor, Treasury, and Health and Human Services (the “Tri-Agencies”) issue a “Frequently Asked Question” (“FAQ”) providing that HRAs cannot be used to purchase an individual market plan</a:t>
            </a:r>
          </a:p>
          <a:p>
            <a:pPr lvl="1">
              <a:lnSpc>
                <a:spcPct val="90000"/>
              </a:lnSpc>
            </a:pPr>
            <a:r>
              <a:rPr lang="en-US" altLang="en-US" sz="1800"/>
              <a:t>Specifically, an HRA that is NOT “integrated” with a group health plan violates the ACA’s annual limit restrictions</a:t>
            </a:r>
          </a:p>
          <a:p>
            <a:pPr lvl="1">
              <a:lnSpc>
                <a:spcPct val="90000"/>
              </a:lnSpc>
            </a:pPr>
            <a:r>
              <a:rPr lang="en-US" altLang="en-US" sz="1800"/>
              <a:t>Also, an HRA that is used to purchase an individual market plan is by definition NOT “integrated” with a group health plan, thereby violating the annual limit restrictions</a:t>
            </a:r>
          </a:p>
          <a:p>
            <a:pPr>
              <a:lnSpc>
                <a:spcPct val="90000"/>
              </a:lnSpc>
            </a:pPr>
            <a:r>
              <a:rPr lang="en-US" altLang="en-US" sz="2200"/>
              <a:t>But, folks “didn’t get the memo”</a:t>
            </a:r>
          </a:p>
          <a:p>
            <a:pPr lvl="1">
              <a:lnSpc>
                <a:spcPct val="90000"/>
              </a:lnSpc>
            </a:pPr>
            <a:r>
              <a:rPr lang="en-US" altLang="en-US" sz="1800"/>
              <a:t>They continued to market “stand-alone” HRAs as products that could fund the purchase of an individual market plan on a tax-preferred basis</a:t>
            </a:r>
          </a:p>
          <a:p>
            <a:pPr>
              <a:lnSpc>
                <a:spcPct val="90000"/>
              </a:lnSpc>
            </a:pPr>
            <a:r>
              <a:rPr lang="en-US" altLang="en-US" sz="2200"/>
              <a:t>They also tried to think creatively</a:t>
            </a:r>
          </a:p>
          <a:p>
            <a:pPr lvl="1">
              <a:lnSpc>
                <a:spcPct val="90000"/>
              </a:lnSpc>
            </a:pPr>
            <a:r>
              <a:rPr lang="en-US" altLang="en-US" sz="1800"/>
              <a:t>We can structure an arrangement that is not an HRA!!</a:t>
            </a:r>
          </a:p>
          <a:p>
            <a:pPr lvl="1">
              <a:lnSpc>
                <a:spcPct val="90000"/>
              </a:lnSpc>
            </a:pPr>
            <a:r>
              <a:rPr lang="en-US" altLang="en-US" sz="1800"/>
              <a:t>How about an Code section 106(c)(2) FSA, or Section 105 Reimbursement Plan, or 61-146 Arrangement</a:t>
            </a:r>
          </a:p>
          <a:p>
            <a:pPr lvl="1">
              <a:lnSpc>
                <a:spcPct val="90000"/>
              </a:lnSpc>
            </a:pPr>
            <a:endParaRPr lang="en-US" altLang="en-US" sz="1800"/>
          </a:p>
          <a:p>
            <a:pPr lvl="1">
              <a:lnSpc>
                <a:spcPct val="90000"/>
              </a:lnSpc>
            </a:pPr>
            <a:endParaRPr lang="en-US" altLang="en-US" sz="1800"/>
          </a:p>
          <a:p>
            <a:pPr>
              <a:lnSpc>
                <a:spcPct val="90000"/>
              </a:lnSpc>
            </a:pPr>
            <a:endParaRPr lang="en-US" altLang="en-US" sz="2200"/>
          </a:p>
        </p:txBody>
      </p:sp>
      <p:sp>
        <p:nvSpPr>
          <p:cNvPr id="2" name="Slide Number Placeholder 1">
            <a:extLst>
              <a:ext uri="{FF2B5EF4-FFF2-40B4-BE49-F238E27FC236}">
                <a16:creationId xmlns:a16="http://schemas.microsoft.com/office/drawing/2014/main" xmlns="" id="{249659F9-92B3-4479-8C7C-86F68F4FEF6F}"/>
              </a:ext>
            </a:extLst>
          </p:cNvPr>
          <p:cNvSpPr>
            <a:spLocks noGrp="1"/>
          </p:cNvSpPr>
          <p:nvPr>
            <p:ph type="sldNum" sz="quarter" idx="12"/>
          </p:nvPr>
        </p:nvSpPr>
        <p:spPr/>
        <p:txBody>
          <a:bodyPr/>
          <a:lstStyle/>
          <a:p>
            <a:pPr>
              <a:defRPr/>
            </a:pPr>
            <a:fld id="{B7A626BD-2A1D-4FDE-B807-756CB17EF672}" type="slidenum">
              <a:rPr lang="en-US" altLang="en-US" smtClean="0"/>
              <a:pPr>
                <a:defRPr/>
              </a:pPr>
              <a:t>9</a:t>
            </a:fld>
            <a:endParaRPr lang="en-US" altLang="en-US"/>
          </a:p>
        </p:txBody>
      </p:sp>
    </p:spTree>
    <p:extLst>
      <p:ext uri="{BB962C8B-B14F-4D97-AF65-F5344CB8AC3E}">
        <p14:creationId xmlns:p14="http://schemas.microsoft.com/office/powerpoint/2010/main" val="1982252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2316 ERIC SLIDE TEMPLATE" id="{94F5969E-7A76-4557-AF0C-D73EF45C3ED0}" vid="{D698F88C-6B4D-478A-99DF-8A5706FF3CD1}"/>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24441</TotalTime>
  <Words>2353</Words>
  <Application>Microsoft Office PowerPoint</Application>
  <PresentationFormat>Widescreen</PresentationFormat>
  <Paragraphs>200</Paragraphs>
  <Slides>25</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Calibri Light</vt:lpstr>
      <vt:lpstr>Office Theme</vt:lpstr>
      <vt:lpstr>Custom Design</vt:lpstr>
      <vt:lpstr>HRA Expansion Rule – ERIC Comment Strategy Session</vt:lpstr>
      <vt:lpstr>PowerPoint Presentation</vt:lpstr>
      <vt:lpstr>Participation Procedure</vt:lpstr>
      <vt:lpstr>ERIC’s Antitrust Policy</vt:lpstr>
      <vt:lpstr>Speakers</vt:lpstr>
      <vt:lpstr>PowerPoint Presentation</vt:lpstr>
      <vt:lpstr>PowerPoint Presentation</vt:lpstr>
      <vt:lpstr>Individual Market Plans &amp; Tax Preferences</vt:lpstr>
      <vt:lpstr>Individual Market Plans &amp; Tax Preferences</vt:lpstr>
      <vt:lpstr>Individual Market Plans &amp; Tax Preferences</vt:lpstr>
      <vt:lpstr>PowerPoint Presentation</vt:lpstr>
      <vt:lpstr>QSEHRA Rules</vt:lpstr>
      <vt:lpstr>PowerPoint Presentation</vt:lpstr>
      <vt:lpstr>“All or Nothing” Proposition</vt:lpstr>
      <vt:lpstr>“All or Nothing” Proposition</vt:lpstr>
      <vt:lpstr>“All or Nothing” Proposition</vt:lpstr>
      <vt:lpstr>Must Enroll In an Individual Market Plan</vt:lpstr>
      <vt:lpstr>Other Requirements</vt:lpstr>
      <vt:lpstr>Ability to “Opt-Out” of the HRA</vt:lpstr>
      <vt:lpstr>Employer Mandate and HRAs</vt:lpstr>
      <vt:lpstr>ERISA and HRAs</vt:lpstr>
      <vt:lpstr>“Excepted Benefit” HRA</vt:lpstr>
      <vt:lpstr>PowerPoint Presentation</vt:lpstr>
      <vt:lpstr>You Are Now Unmuted</vt:lpstr>
      <vt:lpstr>Thanks for joining 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Adams</dc:creator>
  <cp:lastModifiedBy>ERIC Guest</cp:lastModifiedBy>
  <cp:revision>708</cp:revision>
  <cp:lastPrinted>2018-05-16T14:31:21Z</cp:lastPrinted>
  <dcterms:created xsi:type="dcterms:W3CDTF">2016-03-23T17:02:05Z</dcterms:created>
  <dcterms:modified xsi:type="dcterms:W3CDTF">2018-11-15T20:15:30Z</dcterms:modified>
</cp:coreProperties>
</file>