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10"/>
  </p:notesMasterIdLst>
  <p:handoutMasterIdLst>
    <p:handoutMasterId r:id="rId11"/>
  </p:handoutMasterIdLst>
  <p:sldIdLst>
    <p:sldId id="294" r:id="rId2"/>
    <p:sldId id="299" r:id="rId3"/>
    <p:sldId id="295" r:id="rId4"/>
    <p:sldId id="297" r:id="rId5"/>
    <p:sldId id="300" r:id="rId6"/>
    <p:sldId id="302" r:id="rId7"/>
    <p:sldId id="301" r:id="rId8"/>
    <p:sldId id="303" r:id="rId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AFDD"/>
    <a:srgbClr val="EFF5FB"/>
    <a:srgbClr val="D1E3F3"/>
    <a:srgbClr val="003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2364"/>
    </p:cViewPr>
  </p:sorterViewPr>
  <p:notesViewPr>
    <p:cSldViewPr snapToGrid="0">
      <p:cViewPr varScale="1">
        <p:scale>
          <a:sx n="59" d="100"/>
          <a:sy n="59" d="100"/>
        </p:scale>
        <p:origin x="3197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49D743A-2D94-4E8F-9E90-C4E7D34BDDAE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214E325-FA36-4488-9D57-605C9C07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60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8125F8E-F1D2-4E93-8BF4-64FCBF7EF8AB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1DCF01C-6667-4D2B-AC2A-2BB7F56D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37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24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10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55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73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9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14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54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65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2357" y="2660750"/>
            <a:ext cx="7966946" cy="2074928"/>
          </a:xfrm>
          <a:noFill/>
          <a:ln>
            <a:noFill/>
          </a:ln>
        </p:spPr>
        <p:txBody>
          <a:bodyPr anchor="b"/>
          <a:lstStyle>
            <a:lvl1pPr algn="ctr">
              <a:defRPr sz="48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z="4000" dirty="0"/>
              <a:t>Employee Benefits Legislation and Regulations – Expectations for Federal and State Activity Post-2016 Election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2349" y="4735678"/>
            <a:ext cx="7986408" cy="838269"/>
          </a:xfrm>
          <a:ln>
            <a:noFill/>
          </a:ln>
        </p:spPr>
        <p:txBody>
          <a:bodyPr/>
          <a:lstStyle>
            <a:lvl1pPr marL="0" indent="0" algn="ctr">
              <a:buNone/>
              <a:defRPr sz="1800" baseline="0">
                <a:ln>
                  <a:noFill/>
                </a:ln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spcBef>
                <a:spcPts val="0"/>
              </a:spcBef>
            </a:pPr>
            <a:r>
              <a:rPr lang="en-US" dirty="0"/>
              <a:t>Annette Guarisco Fildes</a:t>
            </a:r>
          </a:p>
          <a:p>
            <a:pPr>
              <a:spcBef>
                <a:spcPts val="0"/>
              </a:spcBef>
            </a:pPr>
            <a:r>
              <a:rPr lang="en-US" dirty="0"/>
              <a:t>President and CEO</a:t>
            </a:r>
          </a:p>
          <a:p>
            <a:pPr>
              <a:spcBef>
                <a:spcPts val="0"/>
              </a:spcBef>
            </a:pPr>
            <a:r>
              <a:rPr lang="en-US" dirty="0"/>
              <a:t>The ERISA Industry Committee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F648-93E9-44E1-851D-2DE2C477D17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1" y="1"/>
            <a:ext cx="2101175" cy="2665379"/>
          </a:xfrm>
          <a:prstGeom prst="rect">
            <a:avLst/>
          </a:prstGeom>
          <a:solidFill>
            <a:srgbClr val="00206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6303524" y="1"/>
            <a:ext cx="3035029" cy="1282699"/>
          </a:xfrm>
          <a:prstGeom prst="rect">
            <a:avLst/>
          </a:prstGeom>
          <a:solidFill>
            <a:srgbClr val="7DAFD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>
          <a:xfrm>
            <a:off x="9338554" y="1"/>
            <a:ext cx="2853447" cy="1282699"/>
          </a:xfrm>
          <a:prstGeom prst="rect">
            <a:avLst/>
          </a:prstGeom>
          <a:solidFill>
            <a:srgbClr val="00206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Rectangle 19"/>
          <p:cNvSpPr/>
          <p:nvPr userDrawn="1"/>
        </p:nvSpPr>
        <p:spPr>
          <a:xfrm>
            <a:off x="6303524" y="1282699"/>
            <a:ext cx="3035029" cy="1382680"/>
          </a:xfrm>
          <a:prstGeom prst="rect">
            <a:avLst/>
          </a:prstGeom>
          <a:solidFill>
            <a:srgbClr val="D1E3F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Rectangle 21"/>
          <p:cNvSpPr/>
          <p:nvPr userDrawn="1"/>
        </p:nvSpPr>
        <p:spPr>
          <a:xfrm>
            <a:off x="9338551" y="1289151"/>
            <a:ext cx="2853447" cy="1376228"/>
          </a:xfrm>
          <a:prstGeom prst="rect">
            <a:avLst/>
          </a:prstGeom>
          <a:solidFill>
            <a:srgbClr val="0038A8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" name="Rectangle 22"/>
          <p:cNvSpPr/>
          <p:nvPr userDrawn="1"/>
        </p:nvSpPr>
        <p:spPr>
          <a:xfrm>
            <a:off x="1" y="2665380"/>
            <a:ext cx="2101175" cy="1284051"/>
          </a:xfrm>
          <a:prstGeom prst="rect">
            <a:avLst/>
          </a:prstGeom>
          <a:solidFill>
            <a:srgbClr val="0038A8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Rectangle 23"/>
          <p:cNvSpPr/>
          <p:nvPr userDrawn="1"/>
        </p:nvSpPr>
        <p:spPr>
          <a:xfrm>
            <a:off x="2101175" y="2665380"/>
            <a:ext cx="2101175" cy="1284051"/>
          </a:xfrm>
          <a:prstGeom prst="rect">
            <a:avLst/>
          </a:prstGeom>
          <a:solidFill>
            <a:srgbClr val="00206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/>
          <p:cNvSpPr/>
          <p:nvPr userDrawn="1"/>
        </p:nvSpPr>
        <p:spPr>
          <a:xfrm>
            <a:off x="1" y="3949430"/>
            <a:ext cx="4202348" cy="2908570"/>
          </a:xfrm>
          <a:prstGeom prst="rect">
            <a:avLst/>
          </a:prstGeom>
          <a:solidFill>
            <a:srgbClr val="7DAFD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4202349" y="5573950"/>
            <a:ext cx="2101175" cy="1284051"/>
          </a:xfrm>
          <a:prstGeom prst="rect">
            <a:avLst/>
          </a:prstGeom>
          <a:solidFill>
            <a:srgbClr val="0038A8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/>
          <p:cNvSpPr/>
          <p:nvPr userDrawn="1"/>
        </p:nvSpPr>
        <p:spPr>
          <a:xfrm>
            <a:off x="6303522" y="5573950"/>
            <a:ext cx="2101175" cy="1284051"/>
          </a:xfrm>
          <a:prstGeom prst="rect">
            <a:avLst/>
          </a:prstGeom>
          <a:solidFill>
            <a:srgbClr val="7DAFD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ectangle 28"/>
          <p:cNvSpPr/>
          <p:nvPr userDrawn="1"/>
        </p:nvSpPr>
        <p:spPr>
          <a:xfrm>
            <a:off x="8404697" y="5573949"/>
            <a:ext cx="2101175" cy="1284051"/>
          </a:xfrm>
          <a:prstGeom prst="rect">
            <a:avLst/>
          </a:prstGeom>
          <a:solidFill>
            <a:srgbClr val="D1E3F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Rectangle 29"/>
          <p:cNvSpPr/>
          <p:nvPr userDrawn="1"/>
        </p:nvSpPr>
        <p:spPr>
          <a:xfrm>
            <a:off x="10505870" y="5573948"/>
            <a:ext cx="1686125" cy="1284051"/>
          </a:xfrm>
          <a:prstGeom prst="rect">
            <a:avLst/>
          </a:prstGeom>
          <a:solidFill>
            <a:srgbClr val="EFF5FB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2" name="Picture 31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7282" y="39930"/>
            <a:ext cx="4206240" cy="262544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1289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dirty="0"/>
              <a:t>Driven By and For Large Employers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F648-93E9-44E1-851D-2DE2C477D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4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328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94202"/>
            <a:ext cx="10515600" cy="12318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dirty="0"/>
              <a:t>Driven By and For Large Employers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5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r>
              <a:rPr lang="en-US" dirty="0"/>
              <a:t>Driven By and For Large Employers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1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45672"/>
            <a:ext cx="10515600" cy="815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60489"/>
            <a:ext cx="10515600" cy="4214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5754692"/>
            <a:ext cx="10972800" cy="1104901"/>
          </a:xfrm>
          <a:prstGeom prst="rect">
            <a:avLst/>
          </a:prstGeom>
          <a:gradFill flip="none" rotWithShape="1">
            <a:gsLst>
              <a:gs pos="38932">
                <a:schemeClr val="accent1">
                  <a:lumMod val="60000"/>
                  <a:lumOff val="40000"/>
                </a:schemeClr>
              </a:gs>
              <a:gs pos="18565">
                <a:schemeClr val="accent1">
                  <a:lumMod val="75000"/>
                </a:schemeClr>
              </a:gs>
              <a:gs pos="0">
                <a:schemeClr val="accent1">
                  <a:lumMod val="50000"/>
                </a:schemeClr>
              </a:gs>
              <a:gs pos="79000">
                <a:schemeClr val="bg1"/>
              </a:gs>
              <a:gs pos="95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122987"/>
            <a:ext cx="7586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l"/>
            <a:r>
              <a:rPr lang="en-US" dirty="0"/>
              <a:t>Driven By and For Large Employers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05333" y="61229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233489"/>
            <a:ext cx="105156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4692"/>
            <a:ext cx="1138136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34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4" r:id="rId4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Hardship Withdrawals: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What Documentation Do I Retain?</a:t>
            </a:r>
          </a:p>
        </p:txBody>
      </p:sp>
    </p:spTree>
    <p:extLst>
      <p:ext uri="{BB962C8B-B14F-4D97-AF65-F5344CB8AC3E}">
        <p14:creationId xmlns:p14="http://schemas.microsoft.com/office/powerpoint/2010/main" val="318600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Hardship Withdrawal: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 on Hardship Withdrawals</a:t>
            </a:r>
          </a:p>
          <a:p>
            <a:r>
              <a:rPr lang="en-US" dirty="0"/>
              <a:t>Documentation Practices</a:t>
            </a:r>
          </a:p>
          <a:p>
            <a:r>
              <a:rPr lang="en-US" dirty="0"/>
              <a:t>Industry Issue Resolution Program</a:t>
            </a:r>
          </a:p>
          <a:p>
            <a:r>
              <a:rPr lang="en-US" dirty="0"/>
              <a:t>Comment Letter Process</a:t>
            </a:r>
          </a:p>
          <a:p>
            <a:r>
              <a:rPr lang="en-US" dirty="0"/>
              <a:t>Hardship Withdrawal Documentation/Practices – Examples</a:t>
            </a:r>
          </a:p>
          <a:p>
            <a:endParaRPr lang="en-US" dirty="0"/>
          </a:p>
          <a:p>
            <a:r>
              <a:rPr lang="en-US" dirty="0"/>
              <a:t>Panelists</a:t>
            </a:r>
          </a:p>
          <a:p>
            <a:pPr lvl="1"/>
            <a:r>
              <a:rPr lang="en-US" dirty="0"/>
              <a:t>Elizabeth Drake, Member, Miller &amp; Chevalier</a:t>
            </a:r>
          </a:p>
          <a:p>
            <a:pPr lvl="1"/>
            <a:r>
              <a:rPr lang="en-US" dirty="0"/>
              <a:t>Will Hansen, Senior Vice President for Retirement Policy, ERIC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Hardship Withdrawal: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Requirements:  </a:t>
            </a:r>
          </a:p>
          <a:p>
            <a:pPr lvl="1"/>
            <a:r>
              <a:rPr lang="en-US" dirty="0"/>
              <a:t>Immediate and Heavy Financial Need</a:t>
            </a:r>
          </a:p>
          <a:p>
            <a:pPr lvl="1"/>
            <a:r>
              <a:rPr lang="en-US" dirty="0"/>
              <a:t>Used for Specific Purpose (Plan Sponsor May Select Safe Harbor Distributions – See Below)</a:t>
            </a:r>
          </a:p>
          <a:p>
            <a:pPr lvl="1"/>
            <a:r>
              <a:rPr lang="en-US" dirty="0"/>
              <a:t>Limited to Amount Necessary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Safe Harbor</a:t>
            </a:r>
          </a:p>
          <a:p>
            <a:pPr lvl="2"/>
            <a:r>
              <a:rPr lang="en-US" dirty="0"/>
              <a:t>Medical care expenses for the employee, the employee’s spouse, dependents or beneficiary.</a:t>
            </a:r>
          </a:p>
          <a:p>
            <a:pPr lvl="2"/>
            <a:r>
              <a:rPr lang="en-US" dirty="0"/>
              <a:t>Costs directly related to the purchase of an employee’s principal residence (excluding mortgage payments).</a:t>
            </a:r>
          </a:p>
          <a:p>
            <a:pPr lvl="2"/>
            <a:r>
              <a:rPr lang="en-US" dirty="0"/>
              <a:t>Tuition, related educational fees and room and board expenses for the next 12 months of postsecondary education for the employee or the employee’s spouse, children, dependents or beneficiary.</a:t>
            </a:r>
          </a:p>
          <a:p>
            <a:pPr lvl="2"/>
            <a:r>
              <a:rPr lang="en-US" dirty="0"/>
              <a:t>Payments necessary to prevent the eviction of the employee from the employee’s principal residence or foreclosure on the mortgage on that residence.</a:t>
            </a:r>
          </a:p>
          <a:p>
            <a:pPr lvl="2"/>
            <a:r>
              <a:rPr lang="en-US" dirty="0"/>
              <a:t>Funeral expenses for the employee, the employee’s spouse, children, dependents, or beneficiary.</a:t>
            </a:r>
          </a:p>
          <a:p>
            <a:pPr lvl="2"/>
            <a:r>
              <a:rPr lang="en-US" dirty="0"/>
              <a:t>Certain expenses to repair damage to the employee’s principal residence.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Hardship Withdrawal: Documentation Practices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351370"/>
            <a:ext cx="1045828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IRS Regulations Silent on Documentation Process (§1.401(k)-1(d)(3))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Common Plan Practice Delegated Documentation Process to Plan Administrator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IRS Stated in April 2015 Bulletin: “The plan sponsor must obtain and keep hardship distribution records. Failure to have these records available for examination is a qualification failure that should be corrected using the Employee Plans Compliance Resolution System (EPCRS).”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plan sponsor should retain these records in paper or electronic format: </a:t>
            </a:r>
          </a:p>
          <a:p>
            <a:r>
              <a:rPr lang="en-US" dirty="0"/>
              <a:t>	1. Documentation of the hardship request, review and approval; </a:t>
            </a:r>
          </a:p>
          <a:p>
            <a:r>
              <a:rPr lang="en-US" dirty="0"/>
              <a:t>	2. Financial information and documentation that substantiates the employee’s immediate and heavy 	     financial need;</a:t>
            </a:r>
          </a:p>
          <a:p>
            <a:r>
              <a:rPr lang="en-US" dirty="0"/>
              <a:t>	3. Documentation to support that the hardship distribution was properly made in accordance with 	     the applicable plan provisions and the Internal Revenue Code; and </a:t>
            </a:r>
          </a:p>
          <a:p>
            <a:r>
              <a:rPr lang="en-US" dirty="0"/>
              <a:t>	4. Proof of the actual distribution made and related Forms 1099-R.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6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Issue Resolution Program (IIRP)	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3434" y="1450054"/>
            <a:ext cx="102423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IIRP?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 used by IRS Officials to Coordinate with Industry and Solve Taxpayer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Prior to 2016, Program was not Available for Use w/n Tax Exempt &amp; Government Entities Division (only Large Business and Small Business Tax Division Units)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Revenue Procedure 2016-19 Expanded Program to TE/GE</a:t>
            </a:r>
          </a:p>
          <a:p>
            <a:endParaRPr lang="en-US" dirty="0"/>
          </a:p>
          <a:p>
            <a:r>
              <a:rPr lang="en-US" dirty="0"/>
              <a:t>What is the Process?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Organizations/Groups with Particular Issue Submit Issue for 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IRS Organizes In-Person Meeting with the Selected Industry Leaders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Comments Submitted by Outside Organizations Prior to In-Person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Purpose of Meeting is to Develop Solution to Problem/Issue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Ask/Answer and Other Topics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6308" y="1351370"/>
            <a:ext cx="103497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Required to Keep Documentation on Hardship Withdrawals: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long does Plan Sponsor Retain Documents?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Where should the documents be retained (security parameters)?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Who should have access to the documents?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documents should be retained (will it be enough to satisfy IRS audit)?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When should the documents be collected (prior to the completion of application)?</a:t>
            </a:r>
          </a:p>
          <a:p>
            <a:pPr lvl="1"/>
            <a:endParaRPr lang="en-US" dirty="0"/>
          </a:p>
          <a:p>
            <a:r>
              <a:rPr lang="en-US" dirty="0"/>
              <a:t>Is there Abuse in the Hardship Withdrawal Practice?</a:t>
            </a:r>
          </a:p>
          <a:p>
            <a:endParaRPr lang="en-US" dirty="0"/>
          </a:p>
          <a:p>
            <a:r>
              <a:rPr lang="en-US" dirty="0"/>
              <a:t>If there is Abuse, How do we Limit Abuse w/o Increasing Burden on Plan Sponsors?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5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8989" y="1358073"/>
            <a:ext cx="10444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Draft Comments and Circulate to ERIC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Submit Final Comments to IRS by Friday, December 2,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In-Person Meeting with IRS on December 7, 2016</a:t>
            </a:r>
          </a:p>
        </p:txBody>
      </p:sp>
    </p:spTree>
    <p:extLst>
      <p:ext uri="{BB962C8B-B14F-4D97-AF65-F5344CB8AC3E}">
        <p14:creationId xmlns:p14="http://schemas.microsoft.com/office/powerpoint/2010/main" val="315019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Hardship Withdrawal Documentation/Practices - Examples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Driven By and For Large Employers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8989" y="1358073"/>
            <a:ext cx="104448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Substantiation Documentation Collected with Application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Consistent with “historical” substantiation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IRS auditors very interested in substantiation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Have not heard of problems in audit 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 Documentation Retained Electronically by Recordkeeper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Subject to Negotiated Privacy/Security Provisions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Subject to Negotiated Record Retention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33531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2316 ERIC SLIDE TEMPLATE" id="{94F5969E-7A76-4557-AF0C-D73EF45C3ED0}" vid="{D698F88C-6B4D-478A-99DF-8A5706FF3C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</Words>
  <Application>Microsoft Office PowerPoint</Application>
  <PresentationFormat>Widescreen</PresentationFormat>
  <Paragraphs>77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Hardship Withdrawals:</vt:lpstr>
      <vt:lpstr>Hardship Withdrawal: Agenda</vt:lpstr>
      <vt:lpstr>Hardship Withdrawal: Background</vt:lpstr>
      <vt:lpstr>Hardship Withdrawal: Documentation Practices</vt:lpstr>
      <vt:lpstr>Industry Issue Resolution Program (IIRP)  </vt:lpstr>
      <vt:lpstr>Questions to Ask/Answer and Other Topics</vt:lpstr>
      <vt:lpstr>Next Steps</vt:lpstr>
      <vt:lpstr>Hardship Withdrawal Documentation/Practices -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Hardship Withdrawals:</dc:title>
  <dc:creator>Will Hansen</dc:creator>
  <cp:lastModifiedBy>Will Hansen</cp:lastModifiedBy>
  <cp:revision>1</cp:revision>
  <dcterms:modified xsi:type="dcterms:W3CDTF">2016-11-09T15:19:40Z</dcterms:modified>
</cp:coreProperties>
</file>