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80" r:id="rId3"/>
    <p:sldId id="281" r:id="rId4"/>
    <p:sldId id="256" r:id="rId5"/>
    <p:sldId id="271" r:id="rId6"/>
    <p:sldId id="270" r:id="rId7"/>
    <p:sldId id="276" r:id="rId8"/>
    <p:sldId id="277" r:id="rId9"/>
    <p:sldId id="268" r:id="rId10"/>
    <p:sldId id="262" r:id="rId11"/>
    <p:sldId id="263" r:id="rId12"/>
    <p:sldId id="274" r:id="rId13"/>
    <p:sldId id="275" r:id="rId14"/>
    <p:sldId id="257" r:id="rId15"/>
    <p:sldId id="259" r:id="rId16"/>
    <p:sldId id="269" r:id="rId17"/>
    <p:sldId id="279" r:id="rId18"/>
    <p:sldId id="278" r:id="rId19"/>
    <p:sldId id="265" r:id="rId20"/>
  </p:sldIdLst>
  <p:sldSz cx="9144000" cy="6858000" type="screen4x3"/>
  <p:notesSz cx="6929438" cy="92868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03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2756" cy="464344"/>
          </a:xfrm>
          <a:prstGeom prst="rect">
            <a:avLst/>
          </a:prstGeom>
        </p:spPr>
        <p:txBody>
          <a:bodyPr vert="horz" lIns="92656" tIns="46328" rIns="92656" bIns="46328" rtlCol="0"/>
          <a:lstStyle>
            <a:lvl1pPr algn="l">
              <a:defRPr sz="1200"/>
            </a:lvl1pPr>
          </a:lstStyle>
          <a:p>
            <a:endParaRPr lang="en-US"/>
          </a:p>
        </p:txBody>
      </p:sp>
      <p:sp>
        <p:nvSpPr>
          <p:cNvPr id="3" name="Date Placeholder 2"/>
          <p:cNvSpPr>
            <a:spLocks noGrp="1"/>
          </p:cNvSpPr>
          <p:nvPr>
            <p:ph type="dt" idx="1"/>
          </p:nvPr>
        </p:nvSpPr>
        <p:spPr>
          <a:xfrm>
            <a:off x="3925078" y="0"/>
            <a:ext cx="3002756" cy="464344"/>
          </a:xfrm>
          <a:prstGeom prst="rect">
            <a:avLst/>
          </a:prstGeom>
        </p:spPr>
        <p:txBody>
          <a:bodyPr vert="horz" lIns="92656" tIns="46328" rIns="92656" bIns="46328" rtlCol="0"/>
          <a:lstStyle>
            <a:lvl1pPr algn="r">
              <a:defRPr sz="1200"/>
            </a:lvl1pPr>
          </a:lstStyle>
          <a:p>
            <a:fld id="{688258E6-8C1C-41CB-A174-AD6F0A47EEBD}" type="datetimeFigureOut">
              <a:rPr lang="en-US" smtClean="0"/>
              <a:pPr/>
              <a:t>11/7/2016</a:t>
            </a:fld>
            <a:endParaRPr lang="en-US"/>
          </a:p>
        </p:txBody>
      </p:sp>
      <p:sp>
        <p:nvSpPr>
          <p:cNvPr id="4" name="Slide Image Placeholder 3"/>
          <p:cNvSpPr>
            <a:spLocks noGrp="1" noRot="1" noChangeAspect="1"/>
          </p:cNvSpPr>
          <p:nvPr>
            <p:ph type="sldImg" idx="2"/>
          </p:nvPr>
        </p:nvSpPr>
        <p:spPr>
          <a:xfrm>
            <a:off x="1144588" y="696913"/>
            <a:ext cx="4641850" cy="3482975"/>
          </a:xfrm>
          <a:prstGeom prst="rect">
            <a:avLst/>
          </a:prstGeom>
          <a:noFill/>
          <a:ln w="12700">
            <a:solidFill>
              <a:prstClr val="black"/>
            </a:solidFill>
          </a:ln>
        </p:spPr>
        <p:txBody>
          <a:bodyPr vert="horz" lIns="92656" tIns="46328" rIns="92656" bIns="46328" rtlCol="0" anchor="ctr"/>
          <a:lstStyle/>
          <a:p>
            <a:endParaRPr lang="en-US"/>
          </a:p>
        </p:txBody>
      </p:sp>
      <p:sp>
        <p:nvSpPr>
          <p:cNvPr id="5" name="Notes Placeholder 4"/>
          <p:cNvSpPr>
            <a:spLocks noGrp="1"/>
          </p:cNvSpPr>
          <p:nvPr>
            <p:ph type="body" sz="quarter" idx="3"/>
          </p:nvPr>
        </p:nvSpPr>
        <p:spPr>
          <a:xfrm>
            <a:off x="692944" y="4411266"/>
            <a:ext cx="5543550" cy="4179094"/>
          </a:xfrm>
          <a:prstGeom prst="rect">
            <a:avLst/>
          </a:prstGeom>
        </p:spPr>
        <p:txBody>
          <a:bodyPr vert="horz" lIns="92656" tIns="46328" rIns="92656" bIns="463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0919"/>
            <a:ext cx="3002756" cy="464344"/>
          </a:xfrm>
          <a:prstGeom prst="rect">
            <a:avLst/>
          </a:prstGeom>
        </p:spPr>
        <p:txBody>
          <a:bodyPr vert="horz" lIns="92656" tIns="46328" rIns="92656" bIns="46328" rtlCol="0" anchor="b"/>
          <a:lstStyle>
            <a:lvl1pPr algn="l">
              <a:defRPr sz="1200"/>
            </a:lvl1pPr>
          </a:lstStyle>
          <a:p>
            <a:endParaRPr lang="en-US"/>
          </a:p>
        </p:txBody>
      </p:sp>
      <p:sp>
        <p:nvSpPr>
          <p:cNvPr id="7" name="Slide Number Placeholder 6"/>
          <p:cNvSpPr>
            <a:spLocks noGrp="1"/>
          </p:cNvSpPr>
          <p:nvPr>
            <p:ph type="sldNum" sz="quarter" idx="5"/>
          </p:nvPr>
        </p:nvSpPr>
        <p:spPr>
          <a:xfrm>
            <a:off x="3925078" y="8820919"/>
            <a:ext cx="3002756" cy="464344"/>
          </a:xfrm>
          <a:prstGeom prst="rect">
            <a:avLst/>
          </a:prstGeom>
        </p:spPr>
        <p:txBody>
          <a:bodyPr vert="horz" lIns="92656" tIns="46328" rIns="92656" bIns="46328" rtlCol="0" anchor="b"/>
          <a:lstStyle>
            <a:lvl1pPr algn="r">
              <a:defRPr sz="1200"/>
            </a:lvl1pPr>
          </a:lstStyle>
          <a:p>
            <a:fld id="{29F6D8E6-133E-4803-B8FE-163886F4F063}" type="slidenum">
              <a:rPr lang="en-US" smtClean="0"/>
              <a:pPr/>
              <a:t>‹#›</a:t>
            </a:fld>
            <a:endParaRPr lang="en-US"/>
          </a:p>
        </p:txBody>
      </p:sp>
    </p:spTree>
    <p:extLst>
      <p:ext uri="{BB962C8B-B14F-4D97-AF65-F5344CB8AC3E}">
        <p14:creationId xmlns:p14="http://schemas.microsoft.com/office/powerpoint/2010/main" val="3734901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DCF01C-6667-4D2B-AC2A-2BB7F56DE2C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594418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F6D8E6-133E-4803-B8FE-163886F4F063}" type="slidenum">
              <a:rPr lang="en-US" smtClean="0"/>
              <a:pPr/>
              <a:t>10</a:t>
            </a:fld>
            <a:endParaRPr lang="en-US"/>
          </a:p>
        </p:txBody>
      </p:sp>
    </p:spTree>
    <p:extLst>
      <p:ext uri="{BB962C8B-B14F-4D97-AF65-F5344CB8AC3E}">
        <p14:creationId xmlns:p14="http://schemas.microsoft.com/office/powerpoint/2010/main" val="217968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F6D8E6-133E-4803-B8FE-163886F4F063}" type="slidenum">
              <a:rPr lang="en-US" smtClean="0"/>
              <a:pPr/>
              <a:t>13</a:t>
            </a:fld>
            <a:endParaRPr lang="en-US"/>
          </a:p>
        </p:txBody>
      </p:sp>
    </p:spTree>
    <p:extLst>
      <p:ext uri="{BB962C8B-B14F-4D97-AF65-F5344CB8AC3E}">
        <p14:creationId xmlns:p14="http://schemas.microsoft.com/office/powerpoint/2010/main" val="242969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7B19EDF-61F2-4191-A86F-E1541F32FBB0}" type="datetime1">
              <a:rPr lang="en-US" smtClean="0"/>
              <a:pPr/>
              <a:t>11/7/2016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0DD60DA-ABC7-4E15-B884-C63CE8D0C2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13B5427-C4E6-4E93-AFB1-F502967A3EB0}" type="datetime1">
              <a:rPr lang="en-US" smtClean="0"/>
              <a:pPr/>
              <a:t>11/7/2016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0DD60DA-ABC7-4E15-B884-C63CE8D0C2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7446123-2A76-418F-8D19-9BC73FC251E6}" type="datetime1">
              <a:rPr lang="en-US" smtClean="0"/>
              <a:pPr/>
              <a:t>11/7/2016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0DD60DA-ABC7-4E15-B884-C63CE8D0C23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51768" y="2660750"/>
            <a:ext cx="5975210" cy="2074928"/>
          </a:xfrm>
          <a:noFill/>
          <a:ln>
            <a:noFill/>
          </a:ln>
        </p:spPr>
        <p:txBody>
          <a:bodyPr anchor="b"/>
          <a:lstStyle>
            <a:lvl1pPr algn="ctr">
              <a:defRPr sz="3600" b="0" cap="none" spc="0">
                <a:ln w="0"/>
                <a:solidFill>
                  <a:schemeClr val="tx1"/>
                </a:solidFill>
                <a:effectLst>
                  <a:outerShdw blurRad="38100" dist="19050" dir="2700000" algn="tl" rotWithShape="0">
                    <a:schemeClr val="dk1">
                      <a:alpha val="40000"/>
                    </a:schemeClr>
                  </a:outerShdw>
                </a:effectLst>
              </a:defRPr>
            </a:lvl1pPr>
          </a:lstStyle>
          <a:p>
            <a:r>
              <a:rPr lang="en-US" sz="3000" dirty="0" smtClean="0"/>
              <a:t>Employee Benefits Legislation and Regulations – Expectations for Federal and State Activity Post-2016 Election </a:t>
            </a:r>
            <a:endParaRPr lang="en-US" dirty="0"/>
          </a:p>
        </p:txBody>
      </p:sp>
      <p:sp>
        <p:nvSpPr>
          <p:cNvPr id="3" name="Subtitle 2"/>
          <p:cNvSpPr>
            <a:spLocks noGrp="1"/>
          </p:cNvSpPr>
          <p:nvPr>
            <p:ph type="subTitle" idx="1" hasCustomPrompt="1"/>
          </p:nvPr>
        </p:nvSpPr>
        <p:spPr>
          <a:xfrm>
            <a:off x="3151762" y="4735679"/>
            <a:ext cx="5989806" cy="838269"/>
          </a:xfrm>
          <a:ln>
            <a:noFill/>
          </a:ln>
        </p:spPr>
        <p:txBody>
          <a:bodyPr/>
          <a:lstStyle>
            <a:lvl1pPr marL="0" indent="0" algn="ctr">
              <a:spcBef>
                <a:spcPts val="0"/>
              </a:spcBef>
              <a:buNone/>
              <a:defRPr sz="1350" baseline="0">
                <a:ln>
                  <a:noFill/>
                </a:ln>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pPr>
              <a:spcBef>
                <a:spcPts val="0"/>
              </a:spcBef>
            </a:pPr>
            <a:r>
              <a:rPr lang="en-US" dirty="0" smtClean="0"/>
              <a:t>Annette Guarisco Fildes</a:t>
            </a:r>
          </a:p>
          <a:p>
            <a:pPr>
              <a:spcBef>
                <a:spcPts val="0"/>
              </a:spcBef>
            </a:pPr>
            <a:r>
              <a:rPr lang="en-US" dirty="0" smtClean="0"/>
              <a:t>President and CEO</a:t>
            </a:r>
          </a:p>
          <a:p>
            <a:pPr>
              <a:spcBef>
                <a:spcPts val="0"/>
              </a:spcBef>
            </a:pPr>
            <a:r>
              <a:rPr lang="en-US" dirty="0" smtClean="0"/>
              <a:t>The ERISA Industry Committee</a:t>
            </a:r>
            <a:endParaRPr lang="en-US" dirty="0"/>
          </a:p>
        </p:txBody>
      </p:sp>
      <p:sp>
        <p:nvSpPr>
          <p:cNvPr id="5" name="Footer Placeholder 4"/>
          <p:cNvSpPr>
            <a:spLocks noGrp="1"/>
          </p:cNvSpPr>
          <p:nvPr>
            <p:ph type="ftr" sz="quarter" idx="11"/>
          </p:nvPr>
        </p:nvSpPr>
        <p:spPr/>
        <p:txBody>
          <a:bodyPr/>
          <a:lstStyle/>
          <a:p>
            <a:pPr algn="l"/>
            <a:r>
              <a:rPr lang="en-US" smtClean="0">
                <a:solidFill>
                  <a:srgbClr val="4472C4">
                    <a:lumMod val="50000"/>
                  </a:srgbClr>
                </a:solidFill>
              </a:rPr>
              <a:t>Driven By and For Large Employers</a:t>
            </a:r>
            <a:endParaRPr lang="en-US" dirty="0">
              <a:solidFill>
                <a:srgbClr val="4472C4">
                  <a:lumMod val="50000"/>
                </a:srgbClr>
              </a:solidFill>
            </a:endParaRPr>
          </a:p>
        </p:txBody>
      </p:sp>
      <p:sp>
        <p:nvSpPr>
          <p:cNvPr id="6" name="Slide Number Placeholder 5"/>
          <p:cNvSpPr>
            <a:spLocks noGrp="1"/>
          </p:cNvSpPr>
          <p:nvPr>
            <p:ph type="sldNum" sz="quarter" idx="12"/>
          </p:nvPr>
        </p:nvSpPr>
        <p:spPr/>
        <p:txBody>
          <a:bodyPr/>
          <a:lstStyle/>
          <a:p>
            <a:fld id="{EC5EF648-93E9-44E1-851D-2DE2C477D17B}" type="slidenum">
              <a:rPr lang="en-US" smtClean="0">
                <a:solidFill>
                  <a:prstClr val="white"/>
                </a:solidFill>
              </a:rPr>
              <a:pPr/>
              <a:t>‹#›</a:t>
            </a:fld>
            <a:endParaRPr lang="en-US">
              <a:solidFill>
                <a:prstClr val="white"/>
              </a:solidFill>
            </a:endParaRPr>
          </a:p>
        </p:txBody>
      </p:sp>
      <p:sp>
        <p:nvSpPr>
          <p:cNvPr id="16" name="Rectangle 15"/>
          <p:cNvSpPr/>
          <p:nvPr userDrawn="1"/>
        </p:nvSpPr>
        <p:spPr>
          <a:xfrm>
            <a:off x="1" y="2"/>
            <a:ext cx="1575881" cy="2665379"/>
          </a:xfrm>
          <a:prstGeom prst="rect">
            <a:avLst/>
          </a:prstGeom>
          <a:solidFill>
            <a:srgbClr val="00206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8" name="Rectangle 17"/>
          <p:cNvSpPr/>
          <p:nvPr userDrawn="1"/>
        </p:nvSpPr>
        <p:spPr>
          <a:xfrm>
            <a:off x="4727643" y="2"/>
            <a:ext cx="2276272" cy="1282699"/>
          </a:xfrm>
          <a:prstGeom prst="rect">
            <a:avLst/>
          </a:prstGeom>
          <a:solidFill>
            <a:srgbClr val="7DAFD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9" name="Rectangle 18"/>
          <p:cNvSpPr/>
          <p:nvPr userDrawn="1"/>
        </p:nvSpPr>
        <p:spPr>
          <a:xfrm>
            <a:off x="7003916" y="2"/>
            <a:ext cx="2140085" cy="1282699"/>
          </a:xfrm>
          <a:prstGeom prst="rect">
            <a:avLst/>
          </a:prstGeom>
          <a:solidFill>
            <a:srgbClr val="00206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0" name="Rectangle 19"/>
          <p:cNvSpPr/>
          <p:nvPr userDrawn="1"/>
        </p:nvSpPr>
        <p:spPr>
          <a:xfrm>
            <a:off x="4727643" y="1282699"/>
            <a:ext cx="2276272" cy="1382680"/>
          </a:xfrm>
          <a:prstGeom prst="rect">
            <a:avLst/>
          </a:prstGeom>
          <a:solidFill>
            <a:srgbClr val="D1E3F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2" name="Rectangle 21"/>
          <p:cNvSpPr/>
          <p:nvPr userDrawn="1"/>
        </p:nvSpPr>
        <p:spPr>
          <a:xfrm>
            <a:off x="7003914" y="1289151"/>
            <a:ext cx="2140085" cy="1376228"/>
          </a:xfrm>
          <a:prstGeom prst="rect">
            <a:avLst/>
          </a:prstGeom>
          <a:solidFill>
            <a:srgbClr val="0038A8"/>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 name="Rectangle 22"/>
          <p:cNvSpPr/>
          <p:nvPr userDrawn="1"/>
        </p:nvSpPr>
        <p:spPr>
          <a:xfrm>
            <a:off x="1" y="2665381"/>
            <a:ext cx="1575881" cy="1284051"/>
          </a:xfrm>
          <a:prstGeom prst="rect">
            <a:avLst/>
          </a:prstGeom>
          <a:solidFill>
            <a:srgbClr val="0038A8"/>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4" name="Rectangle 23"/>
          <p:cNvSpPr/>
          <p:nvPr userDrawn="1"/>
        </p:nvSpPr>
        <p:spPr>
          <a:xfrm>
            <a:off x="1575882" y="2665381"/>
            <a:ext cx="1575881" cy="1284051"/>
          </a:xfrm>
          <a:prstGeom prst="rect">
            <a:avLst/>
          </a:prstGeom>
          <a:solidFill>
            <a:srgbClr val="00206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25"/>
          <p:cNvSpPr/>
          <p:nvPr userDrawn="1"/>
        </p:nvSpPr>
        <p:spPr>
          <a:xfrm>
            <a:off x="1" y="3949430"/>
            <a:ext cx="3151761" cy="2908570"/>
          </a:xfrm>
          <a:prstGeom prst="rect">
            <a:avLst/>
          </a:prstGeom>
          <a:solidFill>
            <a:srgbClr val="7DAFD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3151762" y="5573951"/>
            <a:ext cx="1575881" cy="1284051"/>
          </a:xfrm>
          <a:prstGeom prst="rect">
            <a:avLst/>
          </a:prstGeom>
          <a:solidFill>
            <a:srgbClr val="0038A8"/>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4727642" y="5573951"/>
            <a:ext cx="1575881" cy="1284051"/>
          </a:xfrm>
          <a:prstGeom prst="rect">
            <a:avLst/>
          </a:prstGeom>
          <a:solidFill>
            <a:srgbClr val="7DAFD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ectangle 28"/>
          <p:cNvSpPr/>
          <p:nvPr userDrawn="1"/>
        </p:nvSpPr>
        <p:spPr>
          <a:xfrm>
            <a:off x="6303523" y="5573950"/>
            <a:ext cx="1575881" cy="1284051"/>
          </a:xfrm>
          <a:prstGeom prst="rect">
            <a:avLst/>
          </a:prstGeom>
          <a:solidFill>
            <a:srgbClr val="D1E3F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Rectangle 29"/>
          <p:cNvSpPr/>
          <p:nvPr userDrawn="1"/>
        </p:nvSpPr>
        <p:spPr>
          <a:xfrm>
            <a:off x="7879403" y="5573949"/>
            <a:ext cx="1264594" cy="1284051"/>
          </a:xfrm>
          <a:prstGeom prst="rect">
            <a:avLst/>
          </a:prstGeom>
          <a:solidFill>
            <a:srgbClr val="EFF5F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32" name="Picture 31"/>
          <p:cNvPicPr/>
          <p:nvPr userDrawn="1"/>
        </p:nvPicPr>
        <p:blipFill>
          <a:blip r:embed="rId2">
            <a:extLst>
              <a:ext uri="{28A0092B-C50C-407E-A947-70E740481C1C}">
                <a14:useLocalDpi xmlns:a14="http://schemas.microsoft.com/office/drawing/2010/main" val="0"/>
              </a:ext>
            </a:extLst>
          </a:blip>
          <a:stretch>
            <a:fillRect/>
          </a:stretch>
        </p:blipFill>
        <p:spPr bwMode="auto">
          <a:xfrm>
            <a:off x="1572961" y="39931"/>
            <a:ext cx="3154680" cy="2625449"/>
          </a:xfrm>
          <a:prstGeom prst="rect">
            <a:avLst/>
          </a:prstGeom>
          <a:noFill/>
          <a:ln w="28575">
            <a:solidFill>
              <a:schemeClr val="bg1"/>
            </a:solidFill>
          </a:ln>
        </p:spPr>
      </p:pic>
    </p:spTree>
    <p:extLst>
      <p:ext uri="{BB962C8B-B14F-4D97-AF65-F5344CB8AC3E}">
        <p14:creationId xmlns:p14="http://schemas.microsoft.com/office/powerpoint/2010/main" val="2190337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pPr algn="l"/>
            <a:r>
              <a:rPr lang="en-US" dirty="0" smtClean="0">
                <a:solidFill>
                  <a:srgbClr val="4472C4">
                    <a:lumMod val="50000"/>
                  </a:srgbClr>
                </a:solidFill>
              </a:rPr>
              <a:t>Driven By and For Large Employers</a:t>
            </a:r>
            <a:endParaRPr lang="en-US" dirty="0">
              <a:solidFill>
                <a:srgbClr val="4472C4">
                  <a:lumMod val="50000"/>
                </a:srgbClr>
              </a:solidFill>
            </a:endParaRPr>
          </a:p>
        </p:txBody>
      </p:sp>
      <p:sp>
        <p:nvSpPr>
          <p:cNvPr id="6" name="Slide Number Placeholder 5"/>
          <p:cNvSpPr>
            <a:spLocks noGrp="1"/>
          </p:cNvSpPr>
          <p:nvPr>
            <p:ph type="sldNum" sz="quarter" idx="12"/>
          </p:nvPr>
        </p:nvSpPr>
        <p:spPr/>
        <p:txBody>
          <a:bodyPr/>
          <a:lstStyle/>
          <a:p>
            <a:fld id="{EC5EF648-93E9-44E1-851D-2DE2C477D17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05097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328741"/>
            <a:ext cx="7886700" cy="2852737"/>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623888" y="4394203"/>
            <a:ext cx="7886700" cy="123189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lvl1pPr>
          </a:lstStyle>
          <a:p>
            <a:pPr algn="l"/>
            <a:r>
              <a:rPr lang="en-US" dirty="0" smtClean="0">
                <a:solidFill>
                  <a:srgbClr val="4472C4">
                    <a:lumMod val="50000"/>
                  </a:srgbClr>
                </a:solidFill>
              </a:rPr>
              <a:t>Driven By and For Large Employers</a:t>
            </a:r>
            <a:endParaRPr lang="en-US" dirty="0">
              <a:solidFill>
                <a:srgbClr val="4472C4">
                  <a:lumMod val="50000"/>
                </a:srgbClr>
              </a:solidFill>
            </a:endParaRPr>
          </a:p>
        </p:txBody>
      </p:sp>
      <p:sp>
        <p:nvSpPr>
          <p:cNvPr id="6" name="Slide Number Placeholder 5"/>
          <p:cNvSpPr>
            <a:spLocks noGrp="1"/>
          </p:cNvSpPr>
          <p:nvPr>
            <p:ph type="sldNum" sz="quarter" idx="12"/>
          </p:nvPr>
        </p:nvSpPr>
        <p:spPr/>
        <p:txBody>
          <a:bodyPr/>
          <a:lstStyle/>
          <a:p>
            <a:endParaRPr lang="en-US" dirty="0">
              <a:solidFill>
                <a:prstClr val="white"/>
              </a:solidFill>
            </a:endParaRPr>
          </a:p>
        </p:txBody>
      </p:sp>
    </p:spTree>
    <p:extLst>
      <p:ext uri="{BB962C8B-B14F-4D97-AF65-F5344CB8AC3E}">
        <p14:creationId xmlns:p14="http://schemas.microsoft.com/office/powerpoint/2010/main" val="978453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lvl1pPr>
          </a:lstStyle>
          <a:p>
            <a:pPr algn="l"/>
            <a:r>
              <a:rPr lang="en-US" dirty="0" smtClean="0">
                <a:solidFill>
                  <a:srgbClr val="4472C4">
                    <a:lumMod val="50000"/>
                  </a:srgbClr>
                </a:solidFill>
              </a:rPr>
              <a:t>Driven By and For Large Employers</a:t>
            </a:r>
            <a:endParaRPr lang="en-US" dirty="0">
              <a:solidFill>
                <a:srgbClr val="4472C4">
                  <a:lumMod val="50000"/>
                </a:srgbClr>
              </a:solidFill>
            </a:endParaRPr>
          </a:p>
        </p:txBody>
      </p:sp>
      <p:sp>
        <p:nvSpPr>
          <p:cNvPr id="5" name="Slide Number Placeholder 4"/>
          <p:cNvSpPr>
            <a:spLocks noGrp="1"/>
          </p:cNvSpPr>
          <p:nvPr>
            <p:ph type="sldNum" sz="quarter" idx="12"/>
          </p:nvPr>
        </p:nvSpPr>
        <p:spPr/>
        <p:txBody>
          <a:bodyPr/>
          <a:lstStyle/>
          <a:p>
            <a:endParaRPr lang="en-US" dirty="0">
              <a:solidFill>
                <a:prstClr val="white"/>
              </a:solidFill>
            </a:endParaRPr>
          </a:p>
        </p:txBody>
      </p:sp>
    </p:spTree>
    <p:extLst>
      <p:ext uri="{BB962C8B-B14F-4D97-AF65-F5344CB8AC3E}">
        <p14:creationId xmlns:p14="http://schemas.microsoft.com/office/powerpoint/2010/main" val="1465535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B0BEB3-BCA8-4F2D-B3E3-A70F00401302}" type="datetime1">
              <a:rPr lang="en-US" smtClean="0"/>
              <a:pPr/>
              <a:t>11/7/2016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0DD60DA-ABC7-4E15-B884-C63CE8D0C23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0475A42-DFE2-45F9-8B5B-711525425E5E}" type="datetime1">
              <a:rPr lang="en-US" smtClean="0"/>
              <a:pPr/>
              <a:t>11/7/2016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0DD60DA-ABC7-4E15-B884-C63CE8D0C23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86C925A-3280-4C18-AA6D-08325CA8CDE1}" type="datetime1">
              <a:rPr lang="en-US" smtClean="0"/>
              <a:pPr/>
              <a:t>11/7/2016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0DD60DA-ABC7-4E15-B884-C63CE8D0C23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8EA5628-F9C1-4720-8653-21F6EE272FE0}" type="datetime1">
              <a:rPr lang="en-US" smtClean="0"/>
              <a:pPr/>
              <a:t>11/7/2016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0DD60DA-ABC7-4E15-B884-C63CE8D0C23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81B6370-0315-45D5-BFDC-006903175267}" type="datetime1">
              <a:rPr lang="en-US" smtClean="0"/>
              <a:pPr/>
              <a:t>11/7/2016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0DD60DA-ABC7-4E15-B884-C63CE8D0C23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CBFE983-9047-4275-9157-FAFC163A7427}" type="datetime1">
              <a:rPr lang="en-US" smtClean="0"/>
              <a:pPr/>
              <a:t>11/7/2016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0DD60DA-ABC7-4E15-B884-C63CE8D0C2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12EE34D-B96F-414B-8552-BFC2109F1DD2}" type="datetime1">
              <a:rPr lang="en-US" smtClean="0"/>
              <a:pPr/>
              <a:t>11/7/2016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0DD60DA-ABC7-4E15-B884-C63CE8D0C23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82D33C5-EDC2-42CB-8C9B-A4A4FBFC978C}" type="datetime1">
              <a:rPr lang="en-US" smtClean="0"/>
              <a:pPr/>
              <a:t>11/7/2016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0DD60DA-ABC7-4E15-B884-C63CE8D0C23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3B65044-6D1E-4E0F-BDB6-D1861DCE1C09}" type="datetime1">
              <a:rPr lang="en-US" smtClean="0"/>
              <a:pPr/>
              <a:t>11/7/2016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0DD60DA-ABC7-4E15-B884-C63CE8D0C23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45672"/>
            <a:ext cx="7886700" cy="81597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0489"/>
            <a:ext cx="7886700" cy="42148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914400" y="5754693"/>
            <a:ext cx="8229600" cy="1104901"/>
          </a:xfrm>
          <a:prstGeom prst="rect">
            <a:avLst/>
          </a:prstGeom>
          <a:gradFill flip="none" rotWithShape="1">
            <a:gsLst>
              <a:gs pos="38932">
                <a:schemeClr val="accent1">
                  <a:lumMod val="60000"/>
                  <a:lumOff val="40000"/>
                </a:schemeClr>
              </a:gs>
              <a:gs pos="18565">
                <a:schemeClr val="accent1">
                  <a:lumMod val="75000"/>
                </a:schemeClr>
              </a:gs>
              <a:gs pos="0">
                <a:schemeClr val="accent1">
                  <a:lumMod val="50000"/>
                </a:schemeClr>
              </a:gs>
              <a:gs pos="79000">
                <a:schemeClr val="bg1"/>
              </a:gs>
              <a:gs pos="95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Footer Placeholder 4"/>
          <p:cNvSpPr>
            <a:spLocks noGrp="1"/>
          </p:cNvSpPr>
          <p:nvPr>
            <p:ph type="ftr" sz="quarter" idx="3"/>
          </p:nvPr>
        </p:nvSpPr>
        <p:spPr>
          <a:xfrm>
            <a:off x="914400" y="6122988"/>
            <a:ext cx="5689600" cy="365125"/>
          </a:xfrm>
          <a:prstGeom prst="rect">
            <a:avLst/>
          </a:prstGeom>
        </p:spPr>
        <p:txBody>
          <a:bodyPr vert="horz" lIns="91440" tIns="45720" rIns="91440" bIns="45720" rtlCol="0" anchor="ctr"/>
          <a:lstStyle>
            <a:lvl1pPr algn="ctr">
              <a:defRPr sz="1200" b="1">
                <a:solidFill>
                  <a:schemeClr val="accent5">
                    <a:lumMod val="50000"/>
                  </a:schemeClr>
                </a:solidFill>
              </a:defRPr>
            </a:lvl1pPr>
          </a:lstStyle>
          <a:p>
            <a:pPr algn="l"/>
            <a:r>
              <a:rPr lang="en-US" dirty="0" smtClean="0">
                <a:solidFill>
                  <a:srgbClr val="4472C4">
                    <a:lumMod val="50000"/>
                  </a:srgbClr>
                </a:solidFill>
              </a:rPr>
              <a:t>Driven By and For Large Employers</a:t>
            </a:r>
            <a:endParaRPr lang="en-US" dirty="0">
              <a:solidFill>
                <a:srgbClr val="4472C4">
                  <a:lumMod val="50000"/>
                </a:srgbClr>
              </a:solidFill>
            </a:endParaRPr>
          </a:p>
        </p:txBody>
      </p:sp>
      <p:sp>
        <p:nvSpPr>
          <p:cNvPr id="6" name="Slide Number Placeholder 5"/>
          <p:cNvSpPr>
            <a:spLocks noGrp="1"/>
          </p:cNvSpPr>
          <p:nvPr>
            <p:ph type="sldNum" sz="quarter" idx="4"/>
          </p:nvPr>
        </p:nvSpPr>
        <p:spPr>
          <a:xfrm>
            <a:off x="6604000" y="6122988"/>
            <a:ext cx="2057400" cy="365125"/>
          </a:xfrm>
          <a:prstGeom prst="rect">
            <a:avLst/>
          </a:prstGeom>
        </p:spPr>
        <p:txBody>
          <a:bodyPr vert="horz" lIns="91440" tIns="45720" rIns="91440" bIns="45720" rtlCol="0" anchor="ctr"/>
          <a:lstStyle>
            <a:lvl1pPr algn="r">
              <a:defRPr sz="1200" b="1">
                <a:solidFill>
                  <a:schemeClr val="bg1"/>
                </a:solidFill>
              </a:defRPr>
            </a:lvl1pPr>
          </a:lstStyle>
          <a:p>
            <a:endParaRPr lang="en-US" dirty="0">
              <a:solidFill>
                <a:prstClr val="white"/>
              </a:solidFill>
            </a:endParaRPr>
          </a:p>
        </p:txBody>
      </p:sp>
      <p:cxnSp>
        <p:nvCxnSpPr>
          <p:cNvPr id="10" name="Straight Connector 9"/>
          <p:cNvCxnSpPr/>
          <p:nvPr userDrawn="1"/>
        </p:nvCxnSpPr>
        <p:spPr>
          <a:xfrm>
            <a:off x="628650" y="1233489"/>
            <a:ext cx="788670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5754692"/>
            <a:ext cx="853602" cy="1097280"/>
          </a:xfrm>
          <a:prstGeom prst="rect">
            <a:avLst/>
          </a:prstGeom>
        </p:spPr>
      </p:pic>
    </p:spTree>
    <p:extLst>
      <p:ext uri="{BB962C8B-B14F-4D97-AF65-F5344CB8AC3E}">
        <p14:creationId xmlns:p14="http://schemas.microsoft.com/office/powerpoint/2010/main" val="13739197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sldNum="0" hdr="0" dt="0"/>
  <p:txStyles>
    <p:titleStyle>
      <a:lvl1pPr algn="l" defTabSz="514350" rtl="0" eaLnBrk="1" latinLnBrk="0" hangingPunct="1">
        <a:lnSpc>
          <a:spcPct val="90000"/>
        </a:lnSpc>
        <a:spcBef>
          <a:spcPct val="0"/>
        </a:spcBef>
        <a:buNone/>
        <a:defRPr sz="2475" b="1"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000" dirty="0" err="1"/>
              <a:t>FocusOn</a:t>
            </a:r>
            <a:r>
              <a:rPr lang="en-US" sz="3000" dirty="0"/>
              <a:t> Webinar: Can Site-Neutral Payment Policies Help Control Costs?</a:t>
            </a:r>
            <a:endParaRPr lang="en-US" sz="3000" dirty="0"/>
          </a:p>
        </p:txBody>
      </p:sp>
      <p:sp>
        <p:nvSpPr>
          <p:cNvPr id="4" name="Subtitle 3"/>
          <p:cNvSpPr>
            <a:spLocks noGrp="1"/>
          </p:cNvSpPr>
          <p:nvPr>
            <p:ph type="subTitle" idx="1"/>
          </p:nvPr>
        </p:nvSpPr>
        <p:spPr/>
        <p:txBody>
          <a:bodyPr>
            <a:normAutofit/>
          </a:bodyPr>
          <a:lstStyle/>
          <a:p>
            <a:endParaRPr lang="en-US" dirty="0" smtClean="0"/>
          </a:p>
          <a:p>
            <a:r>
              <a:rPr lang="en-US" dirty="0" smtClean="0"/>
              <a:t>11-08-16</a:t>
            </a:r>
            <a:endParaRPr lang="en-US" dirty="0"/>
          </a:p>
        </p:txBody>
      </p:sp>
    </p:spTree>
    <p:extLst>
      <p:ext uri="{BB962C8B-B14F-4D97-AF65-F5344CB8AC3E}">
        <p14:creationId xmlns:p14="http://schemas.microsoft.com/office/powerpoint/2010/main" val="2267880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Medicare and Commercial Space</a:t>
            </a:r>
            <a:endParaRPr lang="en-US" dirty="0"/>
          </a:p>
        </p:txBody>
      </p:sp>
      <p:pic>
        <p:nvPicPr>
          <p:cNvPr id="2050" name="Picture 4" descr="image006"/>
          <p:cNvPicPr>
            <a:picLocks noChangeAspect="1" noChangeArrowheads="1"/>
          </p:cNvPicPr>
          <p:nvPr/>
        </p:nvPicPr>
        <p:blipFill>
          <a:blip r:embed="rId3" cstate="print"/>
          <a:srcRect/>
          <a:stretch>
            <a:fillRect/>
          </a:stretch>
        </p:blipFill>
        <p:spPr bwMode="auto">
          <a:xfrm>
            <a:off x="381000" y="1905000"/>
            <a:ext cx="8472195" cy="3248025"/>
          </a:xfrm>
          <a:prstGeom prst="rect">
            <a:avLst/>
          </a:prstGeom>
          <a:noFill/>
          <a:ln w="9525">
            <a:noFill/>
            <a:miter lim="800000"/>
            <a:headEnd/>
            <a:tailEnd/>
          </a:ln>
        </p:spPr>
      </p:pic>
      <p:sp>
        <p:nvSpPr>
          <p:cNvPr id="4" name="Footer Placeholder 3"/>
          <p:cNvSpPr>
            <a:spLocks noGrp="1"/>
          </p:cNvSpPr>
          <p:nvPr>
            <p:ph type="ftr" sz="quarter" idx="11"/>
          </p:nvPr>
        </p:nvSpPr>
        <p:spPr>
          <a:xfrm>
            <a:off x="2895600" y="6407944"/>
            <a:ext cx="6096000" cy="365125"/>
          </a:xfrm>
        </p:spPr>
        <p:txBody>
          <a:bodyPr/>
          <a:lstStyle/>
          <a:p>
            <a:r>
              <a:rPr lang="en-US" sz="800" dirty="0" err="1" smtClean="0"/>
              <a:t>Milliman</a:t>
            </a:r>
            <a:r>
              <a:rPr lang="en-US" sz="800" dirty="0" smtClean="0"/>
              <a:t>, “Cost Drivers of Cancer Care: A Retrospective Analysis of Medicare and Commercially Insured Population Claim Data 2004-2014,” April 2016</a:t>
            </a:r>
            <a:endParaRPr lang="en-US" sz="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600" dirty="0" smtClean="0"/>
              <a:t>Between July 2012 and July 2015, the Number of Employed Physicians Increased to More Than 140,000</a:t>
            </a:r>
            <a:endParaRPr lang="en-US" sz="2600" dirty="0"/>
          </a:p>
        </p:txBody>
      </p:sp>
      <p:pic>
        <p:nvPicPr>
          <p:cNvPr id="1028" name="Picture 4"/>
          <p:cNvPicPr>
            <a:picLocks noChangeAspect="1" noChangeArrowheads="1"/>
          </p:cNvPicPr>
          <p:nvPr/>
        </p:nvPicPr>
        <p:blipFill>
          <a:blip r:embed="rId2" cstate="print"/>
          <a:srcRect l="27083" t="24444" r="28333" b="23704"/>
          <a:stretch>
            <a:fillRect/>
          </a:stretch>
        </p:blipFill>
        <p:spPr bwMode="auto">
          <a:xfrm>
            <a:off x="914400" y="1447800"/>
            <a:ext cx="7010400" cy="458624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As of 2015, 1 in 4 Physicians is Employed by the Hospital</a:t>
            </a:r>
            <a:endParaRPr lang="en-US" dirty="0"/>
          </a:p>
        </p:txBody>
      </p:sp>
      <p:pic>
        <p:nvPicPr>
          <p:cNvPr id="2050" name="Picture 2"/>
          <p:cNvPicPr>
            <a:picLocks noChangeAspect="1" noChangeArrowheads="1"/>
          </p:cNvPicPr>
          <p:nvPr/>
        </p:nvPicPr>
        <p:blipFill>
          <a:blip r:embed="rId2" cstate="print"/>
          <a:srcRect l="27083" t="24445" r="28750" b="24444"/>
          <a:stretch>
            <a:fillRect/>
          </a:stretch>
        </p:blipFill>
        <p:spPr bwMode="auto">
          <a:xfrm>
            <a:off x="457200" y="1524000"/>
            <a:ext cx="7491896" cy="48768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683625" cy="4885830"/>
          </a:xfrm>
        </p:spPr>
        <p:txBody>
          <a:bodyPr>
            <a:normAutofit fontScale="92500" lnSpcReduction="10000"/>
          </a:bodyPr>
          <a:lstStyle/>
          <a:p>
            <a:pPr lvl="2">
              <a:buNone/>
            </a:pPr>
            <a:r>
              <a:rPr lang="en-US" sz="2000" dirty="0" smtClean="0"/>
              <a:t>	Support payment parity across site of service in order to decrease Medicare and commercial spending, ensure patients receive the right care in the right setting, lower taxpayer and beneficiary costs, and increase patient access.</a:t>
            </a:r>
          </a:p>
          <a:p>
            <a:pPr lvl="2">
              <a:buNone/>
            </a:pPr>
            <a:endParaRPr lang="en-US" sz="2000" dirty="0" smtClean="0"/>
          </a:p>
          <a:p>
            <a:pPr lvl="2">
              <a:buNone/>
            </a:pPr>
            <a:r>
              <a:rPr lang="en-US" sz="2000" dirty="0" smtClean="0"/>
              <a:t>Supported by:</a:t>
            </a:r>
          </a:p>
          <a:p>
            <a:pPr lvl="2">
              <a:buFont typeface="Wingdings" pitchFamily="2" charset="2"/>
              <a:buChar char="v"/>
            </a:pPr>
            <a:r>
              <a:rPr lang="en-US" sz="2000" dirty="0" smtClean="0"/>
              <a:t> </a:t>
            </a:r>
            <a:r>
              <a:rPr lang="en-US" sz="2000" dirty="0" err="1" smtClean="0"/>
              <a:t>MedPAC</a:t>
            </a:r>
            <a:r>
              <a:rPr lang="en-US" sz="2000" dirty="0" smtClean="0"/>
              <a:t>, GAO, OIG</a:t>
            </a:r>
          </a:p>
          <a:p>
            <a:pPr lvl="2">
              <a:buFont typeface="Wingdings" pitchFamily="2" charset="2"/>
              <a:buChar char="v"/>
            </a:pPr>
            <a:r>
              <a:rPr lang="en-US" sz="2000" dirty="0" smtClean="0"/>
              <a:t> The Administration (Included in President’s FY16 Budget Proposal)</a:t>
            </a:r>
          </a:p>
          <a:p>
            <a:pPr lvl="2">
              <a:buFont typeface="Wingdings" pitchFamily="2" charset="2"/>
              <a:buChar char="v"/>
            </a:pPr>
            <a:r>
              <a:rPr lang="en-US" sz="2000" dirty="0" smtClean="0"/>
              <a:t> Policymakers </a:t>
            </a:r>
          </a:p>
          <a:p>
            <a:pPr lvl="3">
              <a:buFont typeface="Arial" pitchFamily="34" charset="0"/>
              <a:buChar char="•"/>
            </a:pPr>
            <a:r>
              <a:rPr lang="en-US" sz="2000" dirty="0" smtClean="0"/>
              <a:t>Bipartisan Budget Act of 2015 (HR 1314)</a:t>
            </a:r>
          </a:p>
          <a:p>
            <a:pPr lvl="3">
              <a:buFont typeface="Arial" pitchFamily="34" charset="0"/>
              <a:buChar char="•"/>
            </a:pPr>
            <a:r>
              <a:rPr lang="en-US" sz="2000" dirty="0" smtClean="0"/>
              <a:t>Energy &amp; Commerce Committee call for feedback </a:t>
            </a:r>
          </a:p>
          <a:p>
            <a:pPr lvl="3">
              <a:buFont typeface="Arial" pitchFamily="34" charset="0"/>
              <a:buChar char="•"/>
            </a:pPr>
            <a:r>
              <a:rPr lang="en-US" sz="2000" dirty="0" smtClean="0"/>
              <a:t>Medicare Patient Access to Treatment Act (HR 2895) – Hearing May 2014</a:t>
            </a:r>
          </a:p>
          <a:p>
            <a:pPr lvl="2">
              <a:buFont typeface="Wingdings" pitchFamily="2" charset="2"/>
              <a:buChar char="v"/>
            </a:pPr>
            <a:r>
              <a:rPr lang="en-US" sz="2000" dirty="0" smtClean="0"/>
              <a:t> Alliance for Site Neutral Payment Reform (patient advocates, providers, employers and payers)</a:t>
            </a:r>
          </a:p>
          <a:p>
            <a:pPr lvl="2">
              <a:buFontTx/>
              <a:buChar char="-"/>
            </a:pPr>
            <a:endParaRPr lang="en-US" sz="2000" dirty="0" smtClean="0"/>
          </a:p>
          <a:p>
            <a:pPr lvl="0"/>
            <a:endParaRPr lang="en-US" sz="2400" dirty="0" smtClean="0"/>
          </a:p>
          <a:p>
            <a:pPr lvl="0">
              <a:buFont typeface="Arial" pitchFamily="34" charset="0"/>
              <a:buChar char="•"/>
            </a:pPr>
            <a:endParaRPr lang="en-US" sz="2400" dirty="0" smtClean="0"/>
          </a:p>
          <a:p>
            <a:pPr lvl="2">
              <a:buNone/>
            </a:pPr>
            <a:endParaRPr lang="en-US" sz="2400" dirty="0" smtClean="0"/>
          </a:p>
          <a:p>
            <a:pPr lvl="2"/>
            <a:endParaRPr lang="en-US" sz="2400" dirty="0" smtClean="0"/>
          </a:p>
        </p:txBody>
      </p:sp>
      <p:sp>
        <p:nvSpPr>
          <p:cNvPr id="2" name="Title 1"/>
          <p:cNvSpPr>
            <a:spLocks noGrp="1"/>
          </p:cNvSpPr>
          <p:nvPr>
            <p:ph type="title"/>
          </p:nvPr>
        </p:nvSpPr>
        <p:spPr/>
        <p:txBody>
          <a:bodyPr/>
          <a:lstStyle/>
          <a:p>
            <a:r>
              <a:rPr lang="en-US" dirty="0" smtClean="0"/>
              <a:t>Site Neutral Payment Policy</a:t>
            </a:r>
            <a:endParaRPr lang="en-US" dirty="0"/>
          </a:p>
        </p:txBody>
      </p:sp>
      <p:sp>
        <p:nvSpPr>
          <p:cNvPr id="4" name="Footer Placeholder 3"/>
          <p:cNvSpPr>
            <a:spLocks noGrp="1"/>
          </p:cNvSpPr>
          <p:nvPr>
            <p:ph type="ftr" sz="quarter" idx="11"/>
          </p:nvPr>
        </p:nvSpPr>
        <p:spPr>
          <a:xfrm>
            <a:off x="3276600" y="6407944"/>
            <a:ext cx="5867400" cy="365125"/>
          </a:xfrm>
        </p:spPr>
        <p:txBody>
          <a:bodyPr/>
          <a:lstStyle/>
          <a:p>
            <a:r>
              <a:rPr lang="en-US" sz="800" dirty="0" err="1" smtClean="0"/>
              <a:t>MedPAC</a:t>
            </a:r>
            <a:r>
              <a:rPr lang="en-US" sz="800" dirty="0" smtClean="0"/>
              <a:t> Report to Congress, June 2013</a:t>
            </a:r>
            <a:br>
              <a:rPr lang="en-US" sz="800" dirty="0" smtClean="0"/>
            </a:br>
            <a:r>
              <a:rPr lang="en-US" sz="800" dirty="0" smtClean="0"/>
              <a:t>GAO, Increasing Hospital-Physician Consolidation Highlights Need for Payment Reform, December 2015</a:t>
            </a:r>
          </a:p>
          <a:p>
            <a:r>
              <a:rPr lang="en-US" sz="800" dirty="0" smtClean="0"/>
              <a:t>OIG, CMS Is Taking Steps To Improve Oversight of Provider-Based Facilities, But Vulnerabilities Remain, June 2016</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369" y="1219200"/>
            <a:ext cx="8794631" cy="4885830"/>
          </a:xfrm>
        </p:spPr>
        <p:txBody>
          <a:bodyPr>
            <a:normAutofit fontScale="92500" lnSpcReduction="10000"/>
          </a:bodyPr>
          <a:lstStyle/>
          <a:p>
            <a:pPr lvl="2">
              <a:buNone/>
            </a:pPr>
            <a:r>
              <a:rPr lang="en-US" sz="2000" b="1" dirty="0" smtClean="0"/>
              <a:t>Bipartisan Budget Act of 2015</a:t>
            </a:r>
            <a:r>
              <a:rPr lang="en-US" sz="2000" dirty="0" smtClean="0"/>
              <a:t>: Align payments for all newly acquired provider-based off campus HOPD’s with payments to physician practices.</a:t>
            </a:r>
          </a:p>
          <a:p>
            <a:pPr lvl="2">
              <a:buNone/>
            </a:pPr>
            <a:endParaRPr lang="en-US" sz="2000" dirty="0" smtClean="0"/>
          </a:p>
          <a:p>
            <a:pPr lvl="2">
              <a:buNone/>
            </a:pPr>
            <a:r>
              <a:rPr lang="en-US" sz="2000" dirty="0" smtClean="0"/>
              <a:t>Hospitals lobbying for carve outs, exemptions, grandfathering, date changes, regulatory relief, etc.</a:t>
            </a:r>
            <a:br>
              <a:rPr lang="en-US" sz="2000" dirty="0" smtClean="0"/>
            </a:br>
            <a:endParaRPr lang="en-US" sz="2000" dirty="0" smtClean="0"/>
          </a:p>
          <a:p>
            <a:pPr lvl="2"/>
            <a:r>
              <a:rPr lang="en-US" sz="2000" i="1" dirty="0" smtClean="0"/>
              <a:t>Helping Hospitals Improve Patient Care Act </a:t>
            </a:r>
            <a:r>
              <a:rPr lang="en-US" sz="2000" dirty="0" smtClean="0"/>
              <a:t>(H.R. 5273).</a:t>
            </a:r>
          </a:p>
          <a:p>
            <a:pPr lvl="3"/>
            <a:r>
              <a:rPr lang="en-US" sz="1800" dirty="0" smtClean="0"/>
              <a:t>Exempts specific cancer hospitals from the site neutral payment provision.</a:t>
            </a:r>
          </a:p>
          <a:p>
            <a:pPr lvl="3"/>
            <a:r>
              <a:rPr lang="en-US" sz="1800" dirty="0" smtClean="0"/>
              <a:t>Creates a “mid-build” exception to allow certain HOPDs that were under construction prior to November 2, 2015 to qualify for OPPS reimbursements.</a:t>
            </a:r>
          </a:p>
          <a:p>
            <a:pPr lvl="3"/>
            <a:r>
              <a:rPr lang="en-US" sz="1800" dirty="0" smtClean="0"/>
              <a:t>Grandfathers HOPDs that submitted an attestation to CMS that they met the provider-based requirements by December 2, 2015.</a:t>
            </a:r>
          </a:p>
          <a:p>
            <a:pPr>
              <a:buFont typeface="Arial" pitchFamily="34" charset="0"/>
              <a:buChar char="•"/>
            </a:pPr>
            <a:endParaRPr lang="en-US" sz="2000" dirty="0" smtClean="0"/>
          </a:p>
          <a:p>
            <a:pPr lvl="2"/>
            <a:r>
              <a:rPr lang="en-US" sz="2000" dirty="0" smtClean="0"/>
              <a:t>Passed the House on June 7. Future uncertain in the Senate.</a:t>
            </a:r>
          </a:p>
          <a:p>
            <a:pPr lvl="0">
              <a:buFont typeface="Arial" pitchFamily="34" charset="0"/>
              <a:buChar char="•"/>
            </a:pPr>
            <a:endParaRPr lang="en-US" sz="2400" dirty="0" smtClean="0"/>
          </a:p>
          <a:p>
            <a:pPr lvl="2">
              <a:buNone/>
            </a:pPr>
            <a:endParaRPr lang="en-US" sz="2400" dirty="0" smtClean="0"/>
          </a:p>
          <a:p>
            <a:pPr lvl="2"/>
            <a:endParaRPr lang="en-US" sz="2400" dirty="0" smtClean="0"/>
          </a:p>
        </p:txBody>
      </p:sp>
      <p:sp>
        <p:nvSpPr>
          <p:cNvPr id="2" name="Title 1"/>
          <p:cNvSpPr>
            <a:spLocks noGrp="1"/>
          </p:cNvSpPr>
          <p:nvPr>
            <p:ph type="title"/>
          </p:nvPr>
        </p:nvSpPr>
        <p:spPr/>
        <p:txBody>
          <a:bodyPr/>
          <a:lstStyle/>
          <a:p>
            <a:r>
              <a:rPr lang="en-US" dirty="0" smtClean="0"/>
              <a:t>Site Neutral Payment Policy</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525963"/>
          </a:xfrm>
        </p:spPr>
        <p:txBody>
          <a:bodyPr>
            <a:normAutofit fontScale="70000" lnSpcReduction="20000"/>
          </a:bodyPr>
          <a:lstStyle/>
          <a:p>
            <a:r>
              <a:rPr lang="en-US" dirty="0" err="1" smtClean="0"/>
              <a:t>MedPAC</a:t>
            </a:r>
            <a:r>
              <a:rPr lang="en-US" dirty="0" smtClean="0"/>
              <a:t> estimates suggest equalizing payments in 66 groups of services provided in freestanding offices and HOPDs would save Medicare beneficiaries </a:t>
            </a:r>
            <a:r>
              <a:rPr lang="en-US" b="1" dirty="0" smtClean="0"/>
              <a:t>$140 - $380 million in cost-sharing in one year</a:t>
            </a:r>
          </a:p>
          <a:p>
            <a:endParaRPr lang="en-US" sz="2800" b="1" dirty="0" smtClean="0"/>
          </a:p>
          <a:p>
            <a:r>
              <a:rPr lang="en-US" sz="2800" dirty="0" smtClean="0"/>
              <a:t>Equalizing payments in 12 groups of services in ASCs that are also done in OPDs would save Medicare beneficiaries </a:t>
            </a:r>
            <a:r>
              <a:rPr lang="en-US" sz="2800" b="1" dirty="0" smtClean="0"/>
              <a:t>$40 - $220 million </a:t>
            </a:r>
            <a:r>
              <a:rPr lang="en-US" sz="2800" dirty="0" smtClean="0"/>
              <a:t>in cost-sharing in one year</a:t>
            </a:r>
          </a:p>
          <a:p>
            <a:pPr>
              <a:buNone/>
            </a:pPr>
            <a:endParaRPr lang="en-US" b="1" dirty="0" smtClean="0"/>
          </a:p>
          <a:p>
            <a:r>
              <a:rPr lang="en-US" dirty="0" smtClean="0"/>
              <a:t>Bipartisan Budget Act of 2015 site neutral payment policy saved Medicare </a:t>
            </a:r>
            <a:r>
              <a:rPr lang="en-US" b="1" dirty="0" smtClean="0"/>
              <a:t>$9.3 billion</a:t>
            </a:r>
          </a:p>
          <a:p>
            <a:pPr>
              <a:buNone/>
            </a:pPr>
            <a:endParaRPr lang="en-US" dirty="0" smtClean="0"/>
          </a:p>
          <a:p>
            <a:r>
              <a:rPr lang="en-US" dirty="0" smtClean="0"/>
              <a:t>According to the President’s 2015 Budget, CBO estimates that enacting site neutral payment policies in off campus HOPDs could save Medicare </a:t>
            </a:r>
            <a:r>
              <a:rPr lang="en-US" b="1" dirty="0" smtClean="0"/>
              <a:t>$29.5 billion</a:t>
            </a:r>
          </a:p>
          <a:p>
            <a:pPr>
              <a:buNone/>
            </a:pPr>
            <a:endParaRPr lang="en-US" b="1" dirty="0" smtClean="0"/>
          </a:p>
        </p:txBody>
      </p:sp>
      <p:sp>
        <p:nvSpPr>
          <p:cNvPr id="3" name="Title 2"/>
          <p:cNvSpPr>
            <a:spLocks noGrp="1"/>
          </p:cNvSpPr>
          <p:nvPr>
            <p:ph type="title"/>
          </p:nvPr>
        </p:nvSpPr>
        <p:spPr>
          <a:xfrm>
            <a:off x="381000" y="228600"/>
            <a:ext cx="8229600" cy="1143000"/>
          </a:xfrm>
        </p:spPr>
        <p:txBody>
          <a:bodyPr/>
          <a:lstStyle/>
          <a:p>
            <a:r>
              <a:rPr lang="en-US" dirty="0" smtClean="0"/>
              <a:t>Measured Savings </a:t>
            </a:r>
            <a:endParaRPr lang="en-US" dirty="0"/>
          </a:p>
        </p:txBody>
      </p:sp>
      <p:sp>
        <p:nvSpPr>
          <p:cNvPr id="4" name="Footer Placeholder 3"/>
          <p:cNvSpPr>
            <a:spLocks noGrp="1"/>
          </p:cNvSpPr>
          <p:nvPr>
            <p:ph type="ftr" sz="quarter" idx="11"/>
          </p:nvPr>
        </p:nvSpPr>
        <p:spPr>
          <a:xfrm>
            <a:off x="4380072" y="6407944"/>
            <a:ext cx="4611528" cy="365125"/>
          </a:xfrm>
        </p:spPr>
        <p:txBody>
          <a:bodyPr/>
          <a:lstStyle/>
          <a:p>
            <a:r>
              <a:rPr lang="en-US" sz="800" dirty="0" err="1" smtClean="0"/>
              <a:t>MedPAC</a:t>
            </a:r>
            <a:r>
              <a:rPr lang="en-US" sz="800" dirty="0" smtClean="0"/>
              <a:t> Report to Congress, June 2013</a:t>
            </a:r>
          </a:p>
          <a:p>
            <a:r>
              <a:rPr lang="en-US" sz="800" dirty="0" smtClean="0"/>
              <a:t>CBO, Proposals for Health Care Programs—CBO's Estimate of the President's Fiscal Year 2016 Budget, March 2015</a:t>
            </a:r>
            <a:endParaRPr lang="en-US" sz="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American Academy of Family Physicians </a:t>
            </a:r>
          </a:p>
          <a:p>
            <a:r>
              <a:rPr lang="en-US" dirty="0" smtClean="0"/>
              <a:t>American College of Physicians </a:t>
            </a:r>
          </a:p>
          <a:p>
            <a:r>
              <a:rPr lang="en-US" dirty="0" smtClean="0"/>
              <a:t>American Health Care Association </a:t>
            </a:r>
          </a:p>
          <a:p>
            <a:r>
              <a:rPr lang="en-US" dirty="0" smtClean="0"/>
              <a:t>America's Health Insurance Plans </a:t>
            </a:r>
          </a:p>
          <a:p>
            <a:r>
              <a:rPr lang="en-US" dirty="0" smtClean="0"/>
              <a:t>Blue Cross and Blue Shield Association </a:t>
            </a:r>
          </a:p>
          <a:p>
            <a:r>
              <a:rPr lang="en-US" dirty="0" smtClean="0"/>
              <a:t>Brain Tumor Alliance </a:t>
            </a:r>
          </a:p>
          <a:p>
            <a:r>
              <a:rPr lang="en-US" dirty="0" smtClean="0"/>
              <a:t>Community Oncology Alliance </a:t>
            </a:r>
          </a:p>
          <a:p>
            <a:r>
              <a:rPr lang="en-US" dirty="0" smtClean="0"/>
              <a:t>Lung Cancer Alliance </a:t>
            </a:r>
          </a:p>
          <a:p>
            <a:r>
              <a:rPr lang="en-US" dirty="0" smtClean="0"/>
              <a:t>Men’s Health Network</a:t>
            </a:r>
          </a:p>
          <a:p>
            <a:r>
              <a:rPr lang="en-US" dirty="0" smtClean="0"/>
              <a:t>The National Restaurant Association  </a:t>
            </a:r>
          </a:p>
          <a:p>
            <a:r>
              <a:rPr lang="en-US" dirty="0" smtClean="0"/>
              <a:t>The US Oncology Network </a:t>
            </a:r>
            <a:endParaRPr lang="en-US" dirty="0"/>
          </a:p>
        </p:txBody>
      </p:sp>
      <p:sp>
        <p:nvSpPr>
          <p:cNvPr id="3" name="Title 2"/>
          <p:cNvSpPr>
            <a:spLocks noGrp="1"/>
          </p:cNvSpPr>
          <p:nvPr>
            <p:ph type="title"/>
          </p:nvPr>
        </p:nvSpPr>
        <p:spPr/>
        <p:txBody>
          <a:bodyPr/>
          <a:lstStyle/>
          <a:p>
            <a:r>
              <a:rPr lang="en-US" dirty="0" smtClean="0"/>
              <a:t>Alliance Members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www.siteneutral.org</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81000" y="1295400"/>
            <a:ext cx="8511823" cy="47879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_Color.png"/>
          <p:cNvPicPr>
            <a:picLocks noChangeAspect="1"/>
          </p:cNvPicPr>
          <p:nvPr/>
        </p:nvPicPr>
        <p:blipFill>
          <a:blip r:embed="rId2" cstate="print"/>
          <a:stretch>
            <a:fillRect/>
          </a:stretch>
        </p:blipFill>
        <p:spPr>
          <a:xfrm>
            <a:off x="1600200" y="1524000"/>
            <a:ext cx="5778728" cy="1549117"/>
          </a:xfrm>
          <a:prstGeom prst="rect">
            <a:avLst/>
          </a:prstGeom>
        </p:spPr>
      </p:pic>
      <p:sp>
        <p:nvSpPr>
          <p:cNvPr id="3" name="Footer Placeholder 2"/>
          <p:cNvSpPr>
            <a:spLocks noGrp="1"/>
          </p:cNvSpPr>
          <p:nvPr>
            <p:ph type="ftr" sz="quarter" idx="1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ERISA Industry Committee (ERIC) Antitrust Policy</a:t>
            </a:r>
            <a:endParaRPr lang="en-US" dirty="0"/>
          </a:p>
        </p:txBody>
      </p:sp>
      <p:sp>
        <p:nvSpPr>
          <p:cNvPr id="3" name="Content Placeholder 2"/>
          <p:cNvSpPr>
            <a:spLocks noGrp="1"/>
          </p:cNvSpPr>
          <p:nvPr>
            <p:ph idx="1"/>
          </p:nvPr>
        </p:nvSpPr>
        <p:spPr/>
        <p:txBody>
          <a:bodyPr>
            <a:normAutofit/>
          </a:bodyPr>
          <a:lstStyle/>
          <a:p>
            <a:pPr marL="0" indent="0">
              <a:buNone/>
            </a:pPr>
            <a:endParaRPr lang="en-US" sz="2000" dirty="0" smtClean="0"/>
          </a:p>
          <a:p>
            <a:pPr marL="0" indent="0">
              <a:buNone/>
            </a:pPr>
            <a:endParaRPr lang="en-US" sz="2000" dirty="0"/>
          </a:p>
          <a:p>
            <a:pPr marL="0" indent="0">
              <a:buNone/>
            </a:pPr>
            <a:endParaRPr lang="en-US" sz="2000" dirty="0" smtClean="0"/>
          </a:p>
          <a:p>
            <a:pPr marL="0" indent="0">
              <a:buNone/>
            </a:pPr>
            <a:r>
              <a:rPr lang="en-US" sz="2000" dirty="0" smtClean="0"/>
              <a:t>As </a:t>
            </a:r>
            <a:r>
              <a:rPr lang="en-US" sz="2000" dirty="0"/>
              <a:t>a reminder, all ERIC meetings and activities are to be conducted in full </a:t>
            </a:r>
            <a:r>
              <a:rPr lang="en-US" sz="2000" dirty="0" smtClean="0"/>
              <a:t>compliance with </a:t>
            </a:r>
            <a:r>
              <a:rPr lang="en-US" sz="2000" dirty="0"/>
              <a:t>the ERIC Antitrust Policy. The antitrust laws prohibit competitors from agreeing on prices to be charged </a:t>
            </a:r>
            <a:r>
              <a:rPr lang="en-US" sz="2000" dirty="0" smtClean="0"/>
              <a:t>or otherwise </a:t>
            </a:r>
            <a:r>
              <a:rPr lang="en-US" sz="2000" dirty="0"/>
              <a:t>taking steps that harm free and fair competition among them. While ERIC’s primary mission and </a:t>
            </a:r>
            <a:r>
              <a:rPr lang="en-US" sz="2000" dirty="0" smtClean="0"/>
              <a:t>activities are </a:t>
            </a:r>
            <a:r>
              <a:rPr lang="en-US" sz="2000" dirty="0"/>
              <a:t>entirely consistent with the antitrust laws, if you have any concerns about a particular topic or discussion, </a:t>
            </a:r>
            <a:r>
              <a:rPr lang="en-US" sz="2000" dirty="0" smtClean="0"/>
              <a:t>please raise </a:t>
            </a:r>
            <a:r>
              <a:rPr lang="en-US" sz="2000" dirty="0"/>
              <a:t>it with ERIC staff.</a:t>
            </a:r>
            <a:endParaRPr lang="en-US" sz="2000" dirty="0"/>
          </a:p>
        </p:txBody>
      </p:sp>
      <p:sp>
        <p:nvSpPr>
          <p:cNvPr id="4" name="Footer Placeholder 3"/>
          <p:cNvSpPr>
            <a:spLocks noGrp="1"/>
          </p:cNvSpPr>
          <p:nvPr>
            <p:ph type="ftr" sz="quarter" idx="11"/>
          </p:nvPr>
        </p:nvSpPr>
        <p:spPr/>
        <p:txBody>
          <a:bodyPr/>
          <a:lstStyle/>
          <a:p>
            <a:pPr algn="l"/>
            <a:r>
              <a:rPr lang="en-US" smtClean="0">
                <a:solidFill>
                  <a:srgbClr val="4472C4">
                    <a:lumMod val="50000"/>
                  </a:srgbClr>
                </a:solidFill>
              </a:rPr>
              <a:t>Driven By and For Large Employers</a:t>
            </a:r>
            <a:endParaRPr lang="en-US" dirty="0">
              <a:solidFill>
                <a:srgbClr val="4472C4">
                  <a:lumMod val="50000"/>
                </a:srgbClr>
              </a:solidFill>
            </a:endParaRPr>
          </a:p>
        </p:txBody>
      </p:sp>
    </p:spTree>
    <p:extLst>
      <p:ext uri="{BB962C8B-B14F-4D97-AF65-F5344CB8AC3E}">
        <p14:creationId xmlns:p14="http://schemas.microsoft.com/office/powerpoint/2010/main" val="2432087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_Color.png"/>
          <p:cNvPicPr>
            <a:picLocks noChangeAspect="1"/>
          </p:cNvPicPr>
          <p:nvPr/>
        </p:nvPicPr>
        <p:blipFill>
          <a:blip r:embed="rId2" cstate="print"/>
          <a:stretch>
            <a:fillRect/>
          </a:stretch>
        </p:blipFill>
        <p:spPr>
          <a:xfrm>
            <a:off x="1600200" y="1524000"/>
            <a:ext cx="5778728" cy="154911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defRPr/>
            </a:pPr>
            <a:r>
              <a:rPr lang="en-US" sz="3200" dirty="0"/>
              <a:t>Hospital Outpatient Setting More Expensive</a:t>
            </a:r>
          </a:p>
        </p:txBody>
      </p:sp>
      <p:sp>
        <p:nvSpPr>
          <p:cNvPr id="11266" name="Content Placeholder 2"/>
          <p:cNvSpPr>
            <a:spLocks noGrp="1"/>
          </p:cNvSpPr>
          <p:nvPr>
            <p:ph idx="1"/>
          </p:nvPr>
        </p:nvSpPr>
        <p:spPr>
          <a:xfrm>
            <a:off x="609600" y="1828800"/>
            <a:ext cx="8106468" cy="4326467"/>
          </a:xfrm>
        </p:spPr>
        <p:txBody>
          <a:bodyPr>
            <a:normAutofit/>
          </a:bodyPr>
          <a:lstStyle/>
          <a:p>
            <a:r>
              <a:rPr lang="en-US" sz="2000" dirty="0">
                <a:ea typeface="ＭＳ Ｐゴシック" charset="0"/>
              </a:rPr>
              <a:t>Milliman 2011 study on Medicare costs by site-of-service</a:t>
            </a:r>
          </a:p>
          <a:p>
            <a:pPr lvl="1"/>
            <a:r>
              <a:rPr lang="en-US" sz="2000" dirty="0">
                <a:ea typeface="ＭＳ Ｐゴシック" charset="0"/>
              </a:rPr>
              <a:t>$6,500 annualized higher chemo treatment costs in outpatient </a:t>
            </a:r>
            <a:r>
              <a:rPr lang="en-US" sz="2000" dirty="0" smtClean="0">
                <a:ea typeface="ＭＳ Ｐゴシック" charset="0"/>
              </a:rPr>
              <a:t>hospital cancer facilities versus independent community </a:t>
            </a:r>
            <a:r>
              <a:rPr lang="en-US" sz="2000" dirty="0">
                <a:ea typeface="ＭＳ Ｐゴシック" charset="0"/>
              </a:rPr>
              <a:t>cancer clinics</a:t>
            </a:r>
          </a:p>
          <a:p>
            <a:pPr lvl="1"/>
            <a:r>
              <a:rPr lang="en-US" sz="2000" dirty="0">
                <a:ea typeface="ＭＳ Ｐゴシック" charset="0"/>
              </a:rPr>
              <a:t>$650 annualized higher </a:t>
            </a:r>
            <a:r>
              <a:rPr lang="en-US" sz="2000" b="1" u="sng" dirty="0">
                <a:ea typeface="ＭＳ Ｐゴシック" charset="0"/>
              </a:rPr>
              <a:t>out-of-pocket</a:t>
            </a:r>
            <a:r>
              <a:rPr lang="en-US" sz="2000" b="1" dirty="0">
                <a:ea typeface="ＭＳ Ｐゴシック" charset="0"/>
              </a:rPr>
              <a:t> </a:t>
            </a:r>
            <a:r>
              <a:rPr lang="en-US" sz="2000" dirty="0">
                <a:ea typeface="ＭＳ Ｐゴシック" charset="0"/>
              </a:rPr>
              <a:t>costs for Medicare </a:t>
            </a:r>
            <a:r>
              <a:rPr lang="en-US" sz="2000" dirty="0" smtClean="0">
                <a:ea typeface="ＭＳ Ｐゴシック" charset="0"/>
              </a:rPr>
              <a:t>beneficiaries</a:t>
            </a:r>
            <a:endParaRPr lang="en-US" sz="2000" dirty="0">
              <a:ea typeface="ＭＳ Ｐゴシック" charset="0"/>
            </a:endParaRPr>
          </a:p>
        </p:txBody>
      </p:sp>
      <p:sp>
        <p:nvSpPr>
          <p:cNvPr id="5" name="TextBox 4"/>
          <p:cNvSpPr txBox="1">
            <a:spLocks noChangeArrowheads="1"/>
          </p:cNvSpPr>
          <p:nvPr/>
        </p:nvSpPr>
        <p:spPr bwMode="auto">
          <a:xfrm>
            <a:off x="586732" y="5261769"/>
            <a:ext cx="67056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000" dirty="0">
                <a:solidFill>
                  <a:prstClr val="black"/>
                </a:solidFill>
              </a:rPr>
              <a:t>Sources: </a:t>
            </a:r>
          </a:p>
          <a:p>
            <a:pPr fontAlgn="base">
              <a:spcBef>
                <a:spcPct val="0"/>
              </a:spcBef>
              <a:spcAft>
                <a:spcPct val="0"/>
              </a:spcAft>
            </a:pPr>
            <a:r>
              <a:rPr lang="en-US" sz="1000" i="1" dirty="0">
                <a:solidFill>
                  <a:prstClr val="black"/>
                </a:solidFill>
              </a:rPr>
              <a:t>Site of Service Cost Differences for Medicare Patients Receiving Chemotherapy</a:t>
            </a:r>
            <a:r>
              <a:rPr lang="en-US" sz="1000" dirty="0">
                <a:solidFill>
                  <a:prstClr val="black"/>
                </a:solidFill>
              </a:rPr>
              <a:t>, Milliman, October </a:t>
            </a:r>
            <a:r>
              <a:rPr lang="en-US" sz="1000" dirty="0" smtClean="0">
                <a:solidFill>
                  <a:prstClr val="black"/>
                </a:solidFill>
              </a:rPr>
              <a:t>2011</a:t>
            </a:r>
            <a:endParaRPr lang="en-US" sz="1000" dirty="0">
              <a:solidFill>
                <a:prstClr val="black"/>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Differentials in Settings of Care</a:t>
            </a:r>
            <a:endParaRPr lang="en-US" dirty="0"/>
          </a:p>
        </p:txBody>
      </p:sp>
      <p:graphicFrame>
        <p:nvGraphicFramePr>
          <p:cNvPr id="5" name="Table 4"/>
          <p:cNvGraphicFramePr>
            <a:graphicFrameLocks noGrp="1"/>
          </p:cNvGraphicFramePr>
          <p:nvPr/>
        </p:nvGraphicFramePr>
        <p:xfrm>
          <a:off x="762000" y="1371600"/>
          <a:ext cx="7543801" cy="4083975"/>
        </p:xfrm>
        <a:graphic>
          <a:graphicData uri="http://schemas.openxmlformats.org/drawingml/2006/table">
            <a:tbl>
              <a:tblPr firstRow="1" bandRow="1">
                <a:tableStyleId>{5C22544A-7EE6-4342-B048-85BDC9FD1C3A}</a:tableStyleId>
              </a:tblPr>
              <a:tblGrid>
                <a:gridCol w="2986088"/>
                <a:gridCol w="2357438"/>
                <a:gridCol w="2200275"/>
              </a:tblGrid>
              <a:tr h="390695">
                <a:tc>
                  <a:txBody>
                    <a:bodyPr/>
                    <a:lstStyle/>
                    <a:p>
                      <a:pPr algn="ctr"/>
                      <a:r>
                        <a:rPr lang="en-US" dirty="0" smtClean="0"/>
                        <a:t>Service</a:t>
                      </a:r>
                      <a:endParaRPr lang="en-US" dirty="0"/>
                    </a:p>
                  </a:txBody>
                  <a:tcPr/>
                </a:tc>
                <a:tc>
                  <a:txBody>
                    <a:bodyPr/>
                    <a:lstStyle/>
                    <a:p>
                      <a:pPr algn="ctr"/>
                      <a:r>
                        <a:rPr lang="en-US" dirty="0" smtClean="0"/>
                        <a:t>Physician Office</a:t>
                      </a:r>
                      <a:endParaRPr lang="en-US" dirty="0"/>
                    </a:p>
                  </a:txBody>
                  <a:tcPr/>
                </a:tc>
                <a:tc>
                  <a:txBody>
                    <a:bodyPr/>
                    <a:lstStyle/>
                    <a:p>
                      <a:pPr algn="ctr"/>
                      <a:r>
                        <a:rPr lang="en-US" dirty="0" smtClean="0"/>
                        <a:t>HOPD</a:t>
                      </a:r>
                      <a:endParaRPr lang="en-US" dirty="0"/>
                    </a:p>
                  </a:txBody>
                  <a:tcPr/>
                </a:tc>
              </a:tr>
              <a:tr h="482624">
                <a:tc>
                  <a:txBody>
                    <a:bodyPr/>
                    <a:lstStyle/>
                    <a:p>
                      <a:r>
                        <a:rPr lang="en-US" dirty="0" smtClean="0"/>
                        <a:t>Chemotherapy</a:t>
                      </a:r>
                      <a:endParaRPr lang="en-US" dirty="0"/>
                    </a:p>
                  </a:txBody>
                  <a:tcPr/>
                </a:tc>
                <a:tc>
                  <a:txBody>
                    <a:bodyPr/>
                    <a:lstStyle/>
                    <a:p>
                      <a:r>
                        <a:rPr lang="en-US" dirty="0" smtClean="0"/>
                        <a:t>$136</a:t>
                      </a:r>
                      <a:endParaRPr lang="en-US" dirty="0"/>
                    </a:p>
                  </a:txBody>
                  <a:tcPr/>
                </a:tc>
                <a:tc>
                  <a:txBody>
                    <a:bodyPr/>
                    <a:lstStyle/>
                    <a:p>
                      <a:r>
                        <a:rPr lang="en-US" dirty="0" smtClean="0"/>
                        <a:t>$390</a:t>
                      </a:r>
                      <a:endParaRPr lang="en-US" dirty="0"/>
                    </a:p>
                  </a:txBody>
                  <a:tcPr/>
                </a:tc>
              </a:tr>
              <a:tr h="482624">
                <a:tc>
                  <a:txBody>
                    <a:bodyPr/>
                    <a:lstStyle/>
                    <a:p>
                      <a:r>
                        <a:rPr lang="en-US" dirty="0" smtClean="0"/>
                        <a:t>Level II Echocardiogram</a:t>
                      </a:r>
                      <a:endParaRPr lang="en-US" dirty="0"/>
                    </a:p>
                  </a:txBody>
                  <a:tcPr/>
                </a:tc>
                <a:tc>
                  <a:txBody>
                    <a:bodyPr/>
                    <a:lstStyle/>
                    <a:p>
                      <a:r>
                        <a:rPr lang="en-US" dirty="0" smtClean="0"/>
                        <a:t>$188</a:t>
                      </a:r>
                      <a:endParaRPr lang="en-US" dirty="0"/>
                    </a:p>
                  </a:txBody>
                  <a:tcPr/>
                </a:tc>
                <a:tc>
                  <a:txBody>
                    <a:bodyPr/>
                    <a:lstStyle/>
                    <a:p>
                      <a:r>
                        <a:rPr lang="en-US" dirty="0" smtClean="0"/>
                        <a:t>$453</a:t>
                      </a:r>
                      <a:endParaRPr lang="en-US" dirty="0"/>
                    </a:p>
                  </a:txBody>
                  <a:tcPr/>
                </a:tc>
              </a:tr>
              <a:tr h="482624">
                <a:tc>
                  <a:txBody>
                    <a:bodyPr/>
                    <a:lstStyle/>
                    <a:p>
                      <a:r>
                        <a:rPr lang="en-US" dirty="0" smtClean="0"/>
                        <a:t>E/M Visit (15 min)</a:t>
                      </a:r>
                      <a:endParaRPr lang="en-US" dirty="0"/>
                    </a:p>
                  </a:txBody>
                  <a:tcPr/>
                </a:tc>
                <a:tc>
                  <a:txBody>
                    <a:bodyPr/>
                    <a:lstStyle/>
                    <a:p>
                      <a:r>
                        <a:rPr lang="en-US" dirty="0" smtClean="0"/>
                        <a:t>$72</a:t>
                      </a:r>
                      <a:endParaRPr lang="en-US" dirty="0"/>
                    </a:p>
                  </a:txBody>
                  <a:tcPr/>
                </a:tc>
                <a:tc>
                  <a:txBody>
                    <a:bodyPr/>
                    <a:lstStyle/>
                    <a:p>
                      <a:r>
                        <a:rPr lang="en-US" dirty="0" smtClean="0"/>
                        <a:t>$123</a:t>
                      </a:r>
                      <a:endParaRPr lang="en-US" dirty="0"/>
                    </a:p>
                  </a:txBody>
                  <a:tcPr/>
                </a:tc>
              </a:tr>
              <a:tr h="482624">
                <a:tc>
                  <a:txBody>
                    <a:bodyPr/>
                    <a:lstStyle/>
                    <a:p>
                      <a:r>
                        <a:rPr lang="en-US" dirty="0" smtClean="0"/>
                        <a:t>Cardiac</a:t>
                      </a:r>
                      <a:r>
                        <a:rPr lang="en-US" baseline="0" dirty="0" smtClean="0"/>
                        <a:t> imaging (3 day episode)</a:t>
                      </a:r>
                      <a:endParaRPr lang="en-US" dirty="0"/>
                    </a:p>
                  </a:txBody>
                  <a:tcPr/>
                </a:tc>
                <a:tc>
                  <a:txBody>
                    <a:bodyPr/>
                    <a:lstStyle/>
                    <a:p>
                      <a:r>
                        <a:rPr lang="en-US" dirty="0" smtClean="0"/>
                        <a:t>$655</a:t>
                      </a:r>
                      <a:endParaRPr lang="en-US" dirty="0"/>
                    </a:p>
                  </a:txBody>
                  <a:tcPr/>
                </a:tc>
                <a:tc>
                  <a:txBody>
                    <a:bodyPr/>
                    <a:lstStyle/>
                    <a:p>
                      <a:r>
                        <a:rPr lang="en-US" dirty="0" smtClean="0"/>
                        <a:t>$2,078</a:t>
                      </a:r>
                      <a:endParaRPr lang="en-US" dirty="0"/>
                    </a:p>
                  </a:txBody>
                  <a:tcPr/>
                </a:tc>
              </a:tr>
              <a:tr h="482624">
                <a:tc>
                  <a:txBody>
                    <a:bodyPr/>
                    <a:lstStyle/>
                    <a:p>
                      <a:r>
                        <a:rPr lang="en-US" dirty="0" smtClean="0"/>
                        <a:t>MRI of</a:t>
                      </a:r>
                      <a:r>
                        <a:rPr lang="en-US" baseline="0" dirty="0" smtClean="0"/>
                        <a:t> the knee</a:t>
                      </a:r>
                      <a:endParaRPr lang="en-US" dirty="0"/>
                    </a:p>
                  </a:txBody>
                  <a:tcPr/>
                </a:tc>
                <a:tc>
                  <a:txBody>
                    <a:bodyPr/>
                    <a:lstStyle/>
                    <a:p>
                      <a:r>
                        <a:rPr lang="en-US" dirty="0" smtClean="0"/>
                        <a:t>$600</a:t>
                      </a:r>
                      <a:endParaRPr lang="en-US" dirty="0"/>
                    </a:p>
                  </a:txBody>
                  <a:tcPr/>
                </a:tc>
                <a:tc>
                  <a:txBody>
                    <a:bodyPr/>
                    <a:lstStyle/>
                    <a:p>
                      <a:r>
                        <a:rPr lang="en-US" dirty="0" smtClean="0"/>
                        <a:t>$900</a:t>
                      </a:r>
                      <a:endParaRPr lang="en-US" dirty="0"/>
                    </a:p>
                  </a:txBody>
                  <a:tcPr/>
                </a:tc>
              </a:tr>
              <a:tr h="482624">
                <a:tc>
                  <a:txBody>
                    <a:bodyPr/>
                    <a:lstStyle/>
                    <a:p>
                      <a:r>
                        <a:rPr lang="en-US" dirty="0" smtClean="0"/>
                        <a:t>Basic colonoscopy</a:t>
                      </a:r>
                      <a:endParaRPr lang="en-US" dirty="0"/>
                    </a:p>
                  </a:txBody>
                  <a:tcPr/>
                </a:tc>
                <a:tc>
                  <a:txBody>
                    <a:bodyPr/>
                    <a:lstStyle/>
                    <a:p>
                      <a:r>
                        <a:rPr lang="en-US" dirty="0" smtClean="0"/>
                        <a:t>$625</a:t>
                      </a:r>
                      <a:endParaRPr lang="en-US" dirty="0"/>
                    </a:p>
                  </a:txBody>
                  <a:tcPr/>
                </a:tc>
                <a:tc>
                  <a:txBody>
                    <a:bodyPr/>
                    <a:lstStyle/>
                    <a:p>
                      <a:r>
                        <a:rPr lang="en-US" dirty="0" smtClean="0"/>
                        <a:t>$1,383</a:t>
                      </a:r>
                      <a:endParaRPr lang="en-US" dirty="0"/>
                    </a:p>
                  </a:txBody>
                  <a:tcPr/>
                </a:tc>
              </a:tr>
              <a:tr h="616798">
                <a:tc>
                  <a:txBody>
                    <a:bodyPr/>
                    <a:lstStyle/>
                    <a:p>
                      <a:r>
                        <a:rPr lang="en-US" dirty="0" smtClean="0"/>
                        <a:t>Comprehensive metabolic</a:t>
                      </a:r>
                      <a:r>
                        <a:rPr lang="en-US" baseline="0" dirty="0" smtClean="0"/>
                        <a:t> panel</a:t>
                      </a:r>
                      <a:endParaRPr lang="en-US" dirty="0"/>
                    </a:p>
                  </a:txBody>
                  <a:tcPr/>
                </a:tc>
                <a:tc>
                  <a:txBody>
                    <a:bodyPr/>
                    <a:lstStyle/>
                    <a:p>
                      <a:r>
                        <a:rPr lang="en-US" dirty="0" smtClean="0"/>
                        <a:t>$13</a:t>
                      </a:r>
                      <a:endParaRPr lang="en-US" dirty="0"/>
                    </a:p>
                  </a:txBody>
                  <a:tcPr/>
                </a:tc>
                <a:tc>
                  <a:txBody>
                    <a:bodyPr/>
                    <a:lstStyle/>
                    <a:p>
                      <a:r>
                        <a:rPr lang="en-US" dirty="0" smtClean="0"/>
                        <a:t>$37</a:t>
                      </a:r>
                      <a:endParaRPr lang="en-US" dirty="0"/>
                    </a:p>
                  </a:txBody>
                  <a:tcPr/>
                </a:tc>
              </a:tr>
            </a:tbl>
          </a:graphicData>
        </a:graphic>
      </p:graphicFrame>
      <p:sp>
        <p:nvSpPr>
          <p:cNvPr id="6" name="Footer Placeholder 5"/>
          <p:cNvSpPr>
            <a:spLocks noGrp="1"/>
          </p:cNvSpPr>
          <p:nvPr>
            <p:ph type="ftr" sz="quarter" idx="11"/>
          </p:nvPr>
        </p:nvSpPr>
        <p:spPr>
          <a:xfrm>
            <a:off x="2743200" y="6407944"/>
            <a:ext cx="6248400" cy="365125"/>
          </a:xfrm>
        </p:spPr>
        <p:txBody>
          <a:bodyPr/>
          <a:lstStyle/>
          <a:p>
            <a:r>
              <a:rPr lang="en-US" sz="800" dirty="0" err="1" smtClean="0"/>
              <a:t>Milliman</a:t>
            </a:r>
            <a:r>
              <a:rPr lang="en-US" sz="800" dirty="0" smtClean="0"/>
              <a:t>, “Site of Service Cost Differences for Medicare Patients Receiving Chemotherapy,” October 2011</a:t>
            </a:r>
          </a:p>
          <a:p>
            <a:r>
              <a:rPr lang="en-US" sz="800" dirty="0" smtClean="0"/>
              <a:t>The National Institute for Health Care Reform (NIHCR), Location, Location, Location: Hospital Outpatient Prices Much Higher than Community Settings for Identical Services, Published online June 2014</a:t>
            </a:r>
          </a:p>
          <a:p>
            <a:r>
              <a:rPr lang="en-US" sz="800" dirty="0" err="1" smtClean="0"/>
              <a:t>MedPAC</a:t>
            </a:r>
            <a:r>
              <a:rPr lang="en-US" sz="800" dirty="0" smtClean="0"/>
              <a:t> Report to Congress, June 2013  </a:t>
            </a:r>
          </a:p>
          <a:p>
            <a:r>
              <a:rPr lang="en-US" sz="800" dirty="0" err="1" smtClean="0"/>
              <a:t>Avalere</a:t>
            </a:r>
            <a:r>
              <a:rPr lang="en-US" sz="800" dirty="0" smtClean="0"/>
              <a:t> Health, Medicare Payment Differentials Across Outpatient Settings of Care, February 2016</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JMC.png"/>
          <p:cNvPicPr>
            <a:picLocks noGrp="1" noChangeAspect="1"/>
          </p:cNvPicPr>
          <p:nvPr>
            <p:ph idx="1"/>
          </p:nvPr>
        </p:nvPicPr>
        <p:blipFill>
          <a:blip r:embed="rId2" cstate="print"/>
          <a:stretch>
            <a:fillRect/>
          </a:stretch>
        </p:blipFill>
        <p:spPr>
          <a:xfrm>
            <a:off x="4419600" y="1295400"/>
            <a:ext cx="1943100" cy="1943100"/>
          </a:xfrm>
        </p:spPr>
      </p:pic>
      <p:sp>
        <p:nvSpPr>
          <p:cNvPr id="3" name="Footer Placeholder 2"/>
          <p:cNvSpPr>
            <a:spLocks noGrp="1"/>
          </p:cNvSpPr>
          <p:nvPr>
            <p:ph type="ftr" sz="quarter" idx="11"/>
          </p:nvPr>
        </p:nvSpPr>
        <p:spPr>
          <a:xfrm>
            <a:off x="4380072" y="6407944"/>
            <a:ext cx="4611528" cy="365125"/>
          </a:xfrm>
        </p:spPr>
        <p:txBody>
          <a:bodyPr/>
          <a:lstStyle/>
          <a:p>
            <a:r>
              <a:rPr lang="en-US" sz="800" dirty="0" smtClean="0"/>
              <a:t>AJMC, National Estimates of Price Variation by Site of Care, March 2016</a:t>
            </a:r>
          </a:p>
          <a:p>
            <a:endParaRPr lang="en-US" sz="800" dirty="0"/>
          </a:p>
        </p:txBody>
      </p:sp>
      <p:sp>
        <p:nvSpPr>
          <p:cNvPr id="4" name="Title 3"/>
          <p:cNvSpPr>
            <a:spLocks noGrp="1"/>
          </p:cNvSpPr>
          <p:nvPr>
            <p:ph type="title"/>
          </p:nvPr>
        </p:nvSpPr>
        <p:spPr/>
        <p:txBody>
          <a:bodyPr/>
          <a:lstStyle/>
          <a:p>
            <a:r>
              <a:rPr lang="en-US" dirty="0" smtClean="0"/>
              <a:t>Differentials in Setting of Care</a:t>
            </a:r>
            <a:endParaRPr lang="en-US" dirty="0"/>
          </a:p>
        </p:txBody>
      </p:sp>
      <p:pic>
        <p:nvPicPr>
          <p:cNvPr id="6" name="Picture 5" descr="AHIP.png"/>
          <p:cNvPicPr>
            <a:picLocks noChangeAspect="1"/>
          </p:cNvPicPr>
          <p:nvPr/>
        </p:nvPicPr>
        <p:blipFill>
          <a:blip r:embed="rId3" cstate="print"/>
          <a:stretch>
            <a:fillRect/>
          </a:stretch>
        </p:blipFill>
        <p:spPr>
          <a:xfrm>
            <a:off x="1905000" y="1524000"/>
            <a:ext cx="1952625" cy="1200150"/>
          </a:xfrm>
          <a:prstGeom prst="rect">
            <a:avLst/>
          </a:prstGeom>
        </p:spPr>
      </p:pic>
      <p:sp>
        <p:nvSpPr>
          <p:cNvPr id="8" name="TextBox 7"/>
          <p:cNvSpPr txBox="1"/>
          <p:nvPr/>
        </p:nvSpPr>
        <p:spPr>
          <a:xfrm>
            <a:off x="609600" y="3733800"/>
            <a:ext cx="8229600" cy="1938992"/>
          </a:xfrm>
          <a:prstGeom prst="rect">
            <a:avLst/>
          </a:prstGeom>
          <a:noFill/>
        </p:spPr>
        <p:txBody>
          <a:bodyPr wrap="square" rtlCol="0">
            <a:spAutoFit/>
          </a:bodyPr>
          <a:lstStyle/>
          <a:p>
            <a:pPr algn="ctr"/>
            <a:r>
              <a:rPr lang="en-US" sz="2000" dirty="0" smtClean="0"/>
              <a:t>March 2016 Study: National Estimates of Price Variation </a:t>
            </a:r>
          </a:p>
          <a:p>
            <a:pPr algn="ctr"/>
            <a:r>
              <a:rPr lang="en-US" sz="2000" dirty="0" smtClean="0"/>
              <a:t>by Site of Care</a:t>
            </a:r>
          </a:p>
          <a:p>
            <a:pPr algn="ctr"/>
            <a:endParaRPr lang="en-US" sz="2000" dirty="0" smtClean="0"/>
          </a:p>
          <a:p>
            <a:pPr algn="ctr"/>
            <a:r>
              <a:rPr lang="en-US" sz="2000" dirty="0" smtClean="0"/>
              <a:t>Examine price differential for individuals with employer-sponsored insurance by site of care for 7 commonly performed services at the national and regional level. </a:t>
            </a: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Key Findings: </a:t>
            </a:r>
            <a:br>
              <a:rPr lang="en-US" dirty="0" smtClean="0"/>
            </a:br>
            <a:endParaRPr lang="en-US" dirty="0" smtClean="0"/>
          </a:p>
          <a:p>
            <a:pPr marL="365760" lvl="1" indent="-256032" algn="ctr">
              <a:spcBef>
                <a:spcPts val="400"/>
              </a:spcBef>
              <a:buSzPct val="68000"/>
              <a:buFont typeface="Wingdings 3"/>
              <a:buChar char=""/>
            </a:pPr>
            <a:r>
              <a:rPr lang="en-US" dirty="0" smtClean="0"/>
              <a:t>Price variation based on site of service led to $1.9 billion in additional health care spending in 2013.</a:t>
            </a:r>
            <a:br>
              <a:rPr lang="en-US" dirty="0" smtClean="0"/>
            </a:br>
            <a:endParaRPr lang="en-US" b="1" dirty="0" smtClean="0"/>
          </a:p>
          <a:p>
            <a:pPr lvl="1"/>
            <a:r>
              <a:rPr lang="en-US" b="1" dirty="0" smtClean="0"/>
              <a:t>21% more for an office visit </a:t>
            </a:r>
          </a:p>
          <a:p>
            <a:pPr lvl="1"/>
            <a:r>
              <a:rPr lang="en-US" b="1" dirty="0" smtClean="0"/>
              <a:t>258% more for chest radiography</a:t>
            </a:r>
          </a:p>
          <a:p>
            <a:pPr lvl="1"/>
            <a:r>
              <a:rPr lang="en-US" b="1" dirty="0" smtClean="0"/>
              <a:t>44% increase in total health spending between 2008 and 2013</a:t>
            </a:r>
          </a:p>
          <a:p>
            <a:pPr lvl="1"/>
            <a:endParaRPr lang="en-US" dirty="0"/>
          </a:p>
        </p:txBody>
      </p:sp>
      <p:sp>
        <p:nvSpPr>
          <p:cNvPr id="3" name="Footer Placeholder 2"/>
          <p:cNvSpPr>
            <a:spLocks noGrp="1"/>
          </p:cNvSpPr>
          <p:nvPr>
            <p:ph type="ftr" sz="quarter" idx="11"/>
          </p:nvPr>
        </p:nvSpPr>
        <p:spPr>
          <a:xfrm>
            <a:off x="4380072" y="6407944"/>
            <a:ext cx="4763928" cy="365125"/>
          </a:xfrm>
        </p:spPr>
        <p:txBody>
          <a:bodyPr/>
          <a:lstStyle/>
          <a:p>
            <a:r>
              <a:rPr lang="en-US" sz="800" dirty="0" smtClean="0"/>
              <a:t>AJMC, National Estimates of Price Variation by Site of Care, March 2016</a:t>
            </a:r>
          </a:p>
          <a:p>
            <a:endParaRPr lang="en-US" dirty="0"/>
          </a:p>
        </p:txBody>
      </p:sp>
      <p:sp>
        <p:nvSpPr>
          <p:cNvPr id="4" name="Title 3"/>
          <p:cNvSpPr>
            <a:spLocks noGrp="1"/>
          </p:cNvSpPr>
          <p:nvPr>
            <p:ph type="title"/>
          </p:nvPr>
        </p:nvSpPr>
        <p:spPr/>
        <p:txBody>
          <a:bodyPr/>
          <a:lstStyle/>
          <a:p>
            <a:r>
              <a:rPr lang="en-US" dirty="0" smtClean="0"/>
              <a:t>Differentials in Setting of Care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normAutofit fontScale="85000" lnSpcReduction="20000"/>
          </a:bodyPr>
          <a:lstStyle/>
          <a:p>
            <a:pPr>
              <a:buNone/>
            </a:pPr>
            <a:endParaRPr lang="en-US" b="1" dirty="0" smtClean="0"/>
          </a:p>
          <a:p>
            <a:r>
              <a:rPr lang="en-US" dirty="0" smtClean="0"/>
              <a:t>Between 2009 and 2012, Medicare beneficiaries receiving chemotherapy paid </a:t>
            </a:r>
            <a:r>
              <a:rPr lang="en-US" b="1" dirty="0" smtClean="0"/>
              <a:t>$4.05 million more in out-of-pocket costs</a:t>
            </a:r>
            <a:r>
              <a:rPr lang="en-US" dirty="0" smtClean="0"/>
              <a:t>.</a:t>
            </a:r>
          </a:p>
          <a:p>
            <a:pPr>
              <a:buNone/>
            </a:pPr>
            <a:endParaRPr lang="en-US" dirty="0" smtClean="0"/>
          </a:p>
          <a:p>
            <a:r>
              <a:rPr lang="en-US" dirty="0" smtClean="0"/>
              <a:t>A 2012 </a:t>
            </a:r>
            <a:r>
              <a:rPr lang="en-US" dirty="0" err="1" smtClean="0"/>
              <a:t>Avalere</a:t>
            </a:r>
            <a:r>
              <a:rPr lang="en-US" dirty="0" smtClean="0"/>
              <a:t> study on private payer costs by site-of-service found costs for chemotherapy in HOPDs were </a:t>
            </a:r>
            <a:r>
              <a:rPr lang="en-US" b="1" dirty="0" smtClean="0"/>
              <a:t>76 percent higher than freestanding cancer clinics.</a:t>
            </a:r>
          </a:p>
          <a:p>
            <a:pPr>
              <a:buNone/>
            </a:pPr>
            <a:endParaRPr lang="en-US" b="1" dirty="0" smtClean="0"/>
          </a:p>
          <a:p>
            <a:r>
              <a:rPr lang="en-US" dirty="0" smtClean="0"/>
              <a:t>A GAO report from December 2015 found that Medicare payment rate for a mid-level E/M office visit was </a:t>
            </a:r>
            <a:r>
              <a:rPr lang="en-US" b="1" dirty="0" smtClean="0"/>
              <a:t>$51 higher when the service was performed in an HOPD instead of a physician office.</a:t>
            </a:r>
            <a:endParaRPr lang="en-US" b="1" dirty="0"/>
          </a:p>
        </p:txBody>
      </p:sp>
      <p:sp>
        <p:nvSpPr>
          <p:cNvPr id="3" name="Title 2"/>
          <p:cNvSpPr>
            <a:spLocks noGrp="1"/>
          </p:cNvSpPr>
          <p:nvPr>
            <p:ph type="title"/>
          </p:nvPr>
        </p:nvSpPr>
        <p:spPr>
          <a:xfrm>
            <a:off x="381000" y="228600"/>
            <a:ext cx="8229600" cy="1143000"/>
          </a:xfrm>
        </p:spPr>
        <p:txBody>
          <a:bodyPr/>
          <a:lstStyle/>
          <a:p>
            <a:r>
              <a:rPr lang="en-US" dirty="0" smtClean="0"/>
              <a:t>Differentials in Setting of Care</a:t>
            </a:r>
            <a:endParaRPr lang="en-US" dirty="0"/>
          </a:p>
        </p:txBody>
      </p:sp>
      <p:sp>
        <p:nvSpPr>
          <p:cNvPr id="5" name="Footer Placeholder 4"/>
          <p:cNvSpPr>
            <a:spLocks noGrp="1"/>
          </p:cNvSpPr>
          <p:nvPr>
            <p:ph type="ftr" sz="quarter" idx="11"/>
          </p:nvPr>
        </p:nvSpPr>
        <p:spPr>
          <a:xfrm>
            <a:off x="3200400" y="6407944"/>
            <a:ext cx="5791200" cy="365125"/>
          </a:xfrm>
        </p:spPr>
        <p:txBody>
          <a:bodyPr/>
          <a:lstStyle/>
          <a:p>
            <a:r>
              <a:rPr lang="en-US" sz="800" dirty="0" smtClean="0"/>
              <a:t>Berkeley Research Group, “Impact on Medicare Payments of Shift in Site of Care for Chemotherapy Administration,” June 2014</a:t>
            </a:r>
          </a:p>
          <a:p>
            <a:r>
              <a:rPr lang="en-US" sz="800" dirty="0" err="1" smtClean="0"/>
              <a:t>Avalere</a:t>
            </a:r>
            <a:r>
              <a:rPr lang="en-US" sz="800" dirty="0" smtClean="0"/>
              <a:t>, Total Cost of Cancer Care by Site of Service: Physician Office vs. Outpatient Hospital, March 2012</a:t>
            </a:r>
          </a:p>
          <a:p>
            <a:r>
              <a:rPr lang="en-US" sz="800" dirty="0" smtClean="0"/>
              <a:t>AJMC, National Estimates of Price Variation by Site of Care, March 2016</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Shift of Care in Cancer</a:t>
            </a:r>
            <a:endParaRPr lang="en-US" dirty="0"/>
          </a:p>
        </p:txBody>
      </p:sp>
      <p:pic>
        <p:nvPicPr>
          <p:cNvPr id="1026" name="Picture 1" descr="image001"/>
          <p:cNvPicPr>
            <a:picLocks noChangeAspect="1" noChangeArrowheads="1"/>
          </p:cNvPicPr>
          <p:nvPr/>
        </p:nvPicPr>
        <p:blipFill>
          <a:blip r:embed="rId2" cstate="print"/>
          <a:srcRect/>
          <a:stretch>
            <a:fillRect/>
          </a:stretch>
        </p:blipFill>
        <p:spPr bwMode="auto">
          <a:xfrm>
            <a:off x="1600200" y="1219200"/>
            <a:ext cx="5536233" cy="4776672"/>
          </a:xfrm>
          <a:prstGeom prst="rect">
            <a:avLst/>
          </a:prstGeom>
          <a:noFill/>
          <a:ln w="9525">
            <a:noFill/>
            <a:miter lim="800000"/>
            <a:headEnd/>
            <a:tailEnd/>
          </a:ln>
        </p:spPr>
      </p:pic>
      <p:sp>
        <p:nvSpPr>
          <p:cNvPr id="4" name="Footer Placeholder 3"/>
          <p:cNvSpPr>
            <a:spLocks noGrp="1"/>
          </p:cNvSpPr>
          <p:nvPr>
            <p:ph type="ftr" sz="quarter" idx="11"/>
          </p:nvPr>
        </p:nvSpPr>
        <p:spPr>
          <a:xfrm>
            <a:off x="3200400" y="6407944"/>
            <a:ext cx="5791200" cy="365125"/>
          </a:xfrm>
        </p:spPr>
        <p:txBody>
          <a:bodyPr/>
          <a:lstStyle/>
          <a:p>
            <a:endParaRPr lang="en-US" sz="800" dirty="0" smtClean="0"/>
          </a:p>
          <a:p>
            <a:r>
              <a:rPr lang="en-US" sz="800" dirty="0" smtClean="0"/>
              <a:t>BRG, A Detailed Diagnosis of Integrated Community Oncology, May 2016</a:t>
            </a:r>
          </a:p>
          <a:p>
            <a:endParaRPr lang="en-US" sz="8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32316 ERIC SLIDE TEMPLATE" id="{94F5969E-7A76-4557-AF0C-D73EF45C3ED0}" vid="{D698F88C-6B4D-478A-99DF-8A5706FF3CD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547</TotalTime>
  <Words>818</Words>
  <Application>Microsoft Office PowerPoint</Application>
  <PresentationFormat>On-screen Show (4:3)</PresentationFormat>
  <Paragraphs>127</Paragraphs>
  <Slides>18</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ＭＳ Ｐゴシック</vt:lpstr>
      <vt:lpstr>Arial</vt:lpstr>
      <vt:lpstr>Calibri</vt:lpstr>
      <vt:lpstr>Calibri Light</vt:lpstr>
      <vt:lpstr>Lucida Sans Unicode</vt:lpstr>
      <vt:lpstr>Verdana</vt:lpstr>
      <vt:lpstr>Wingdings</vt:lpstr>
      <vt:lpstr>Wingdings 2</vt:lpstr>
      <vt:lpstr>Wingdings 3</vt:lpstr>
      <vt:lpstr>Concourse</vt:lpstr>
      <vt:lpstr>Office Theme</vt:lpstr>
      <vt:lpstr>FocusOn Webinar: Can Site-Neutral Payment Policies Help Control Costs?</vt:lpstr>
      <vt:lpstr>The ERISA Industry Committee (ERIC) Antitrust Policy</vt:lpstr>
      <vt:lpstr>PowerPoint Presentation</vt:lpstr>
      <vt:lpstr>Hospital Outpatient Setting More Expensive</vt:lpstr>
      <vt:lpstr>Differentials in Settings of Care</vt:lpstr>
      <vt:lpstr>Differentials in Setting of Care</vt:lpstr>
      <vt:lpstr>Differentials in Setting of Care</vt:lpstr>
      <vt:lpstr>Differentials in Setting of Care</vt:lpstr>
      <vt:lpstr>Shift of Care in Cancer</vt:lpstr>
      <vt:lpstr>Medicare and Commercial Space</vt:lpstr>
      <vt:lpstr>Between July 2012 and July 2015, the Number of Employed Physicians Increased to More Than 140,000</vt:lpstr>
      <vt:lpstr>As of 2015, 1 in 4 Physicians is Employed by the Hospital</vt:lpstr>
      <vt:lpstr>Site Neutral Payment Policy</vt:lpstr>
      <vt:lpstr>Site Neutral Payment Policy</vt:lpstr>
      <vt:lpstr>Measured Savings </vt:lpstr>
      <vt:lpstr>Alliance Members</vt:lpstr>
      <vt:lpstr>www.siteneutral.org</vt:lpstr>
      <vt:lpstr>PowerPoint Presentation</vt:lpstr>
    </vt:vector>
  </TitlesOfParts>
  <Company>McKesson Corp.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Lenihan, Keagan</dc:creator>
  <cp:lastModifiedBy>James Gelfand</cp:lastModifiedBy>
  <cp:revision>42</cp:revision>
  <dcterms:created xsi:type="dcterms:W3CDTF">2016-07-06T17:45:01Z</dcterms:created>
  <dcterms:modified xsi:type="dcterms:W3CDTF">2016-11-07T15:01:12Z</dcterms:modified>
</cp:coreProperties>
</file>