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7" r:id="rId2"/>
    <p:sldId id="478" r:id="rId3"/>
    <p:sldId id="477" r:id="rId4"/>
    <p:sldId id="425" r:id="rId5"/>
    <p:sldId id="481" r:id="rId6"/>
    <p:sldId id="479" r:id="rId7"/>
    <p:sldId id="482" r:id="rId8"/>
    <p:sldId id="483" r:id="rId9"/>
    <p:sldId id="484" r:id="rId10"/>
    <p:sldId id="485" r:id="rId11"/>
    <p:sldId id="487" r:id="rId12"/>
    <p:sldId id="489" r:id="rId13"/>
    <p:sldId id="486" r:id="rId14"/>
    <p:sldId id="488" r:id="rId15"/>
    <p:sldId id="490" r:id="rId16"/>
    <p:sldId id="491" r:id="rId17"/>
    <p:sldId id="497" r:id="rId18"/>
    <p:sldId id="498" r:id="rId19"/>
    <p:sldId id="492" r:id="rId20"/>
    <p:sldId id="493" r:id="rId21"/>
    <p:sldId id="494" r:id="rId22"/>
    <p:sldId id="495" r:id="rId23"/>
    <p:sldId id="496" r:id="rId24"/>
    <p:sldId id="43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29" autoAdjust="0"/>
  </p:normalViewPr>
  <p:slideViewPr>
    <p:cSldViewPr>
      <p:cViewPr>
        <p:scale>
          <a:sx n="94" d="100"/>
          <a:sy n="94" d="100"/>
        </p:scale>
        <p:origin x="-212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9" d="100"/>
          <a:sy n="139" d="100"/>
        </p:scale>
        <p:origin x="-108" y="-49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ADEDC72A-D3FB-4041-96E6-75AF2D4D4C03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552B6065-5F7E-4D55-8D07-5C4E9BE6C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6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6065-5F7E-4D55-8D07-5C4E9BE6C5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53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Slide-Pictureon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6801"/>
            <a:ext cx="7772400" cy="1127760"/>
          </a:xfrm>
        </p:spPr>
        <p:txBody>
          <a:bodyPr anchor="t">
            <a:normAutofit/>
          </a:bodyPr>
          <a:lstStyle>
            <a:lvl1pPr>
              <a:defRPr sz="32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Slide Line One</a:t>
            </a:r>
            <a:br>
              <a:rPr lang="en-US" dirty="0" smtClean="0"/>
            </a:br>
            <a:r>
              <a:rPr lang="en-US" dirty="0" smtClean="0"/>
              <a:t>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100" b="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14600" y="2194560"/>
            <a:ext cx="4114800" cy="0"/>
          </a:xfrm>
          <a:prstGeom prst="line">
            <a:avLst/>
          </a:prstGeom>
          <a:ln w="12700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23900" y="3200400"/>
            <a:ext cx="7696200" cy="2133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4" name="CovLogoTitleBlueEM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5" b="16020"/>
          <a:stretch/>
        </p:blipFill>
        <p:spPr>
          <a:xfrm>
            <a:off x="2454936" y="5460490"/>
            <a:ext cx="4279392" cy="109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8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2 X 4 Thumbnails With Title and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Box 252"/>
          <p:cNvSpPr txBox="1">
            <a:spLocks noChangeAspect="1"/>
          </p:cNvSpPr>
          <p:nvPr/>
        </p:nvSpPr>
        <p:spPr>
          <a:xfrm>
            <a:off x="2703297" y="1609155"/>
            <a:ext cx="1546776" cy="1865376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US" sz="800" b="1" dirty="0" smtClean="0">
              <a:latin typeface="Georgia"/>
              <a:cs typeface="Arial" panose="020B0604020202020204" pitchFamily="34" charset="0"/>
            </a:endParaRPr>
          </a:p>
        </p:txBody>
      </p:sp>
      <p:sp>
        <p:nvSpPr>
          <p:cNvPr id="234" name="TextBox 233"/>
          <p:cNvSpPr txBox="1">
            <a:spLocks noChangeAspect="1"/>
          </p:cNvSpPr>
          <p:nvPr/>
        </p:nvSpPr>
        <p:spPr>
          <a:xfrm>
            <a:off x="4824635" y="3724714"/>
            <a:ext cx="1546776" cy="1865376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US" sz="700" b="1" dirty="0" smtClean="0">
              <a:latin typeface="Georgia"/>
              <a:cs typeface="Arial" panose="020B0604020202020204" pitchFamily="34" charset="0"/>
            </a:endParaRPr>
          </a:p>
        </p:txBody>
      </p:sp>
      <p:sp>
        <p:nvSpPr>
          <p:cNvPr id="236" name="TextBox 235"/>
          <p:cNvSpPr txBox="1">
            <a:spLocks noChangeAspect="1"/>
          </p:cNvSpPr>
          <p:nvPr/>
        </p:nvSpPr>
        <p:spPr>
          <a:xfrm>
            <a:off x="2711326" y="3709642"/>
            <a:ext cx="1546776" cy="1865376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US" sz="700" b="1" dirty="0" smtClean="0">
              <a:latin typeface="Georgia"/>
              <a:cs typeface="Arial" panose="020B0604020202020204" pitchFamily="34" charset="0"/>
            </a:endParaRPr>
          </a:p>
        </p:txBody>
      </p:sp>
      <p:sp>
        <p:nvSpPr>
          <p:cNvPr id="237" name="TextBox 236"/>
          <p:cNvSpPr txBox="1">
            <a:spLocks noChangeAspect="1"/>
          </p:cNvSpPr>
          <p:nvPr/>
        </p:nvSpPr>
        <p:spPr>
          <a:xfrm>
            <a:off x="571057" y="3710216"/>
            <a:ext cx="1546776" cy="1865376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US" sz="700" b="1" dirty="0" smtClean="0">
              <a:latin typeface="Georgia"/>
              <a:cs typeface="Arial" panose="020B0604020202020204" pitchFamily="34" charset="0"/>
            </a:endParaRPr>
          </a:p>
        </p:txBody>
      </p:sp>
      <p:sp>
        <p:nvSpPr>
          <p:cNvPr id="235" name="TextBox 234"/>
          <p:cNvSpPr txBox="1">
            <a:spLocks noChangeAspect="1"/>
          </p:cNvSpPr>
          <p:nvPr/>
        </p:nvSpPr>
        <p:spPr>
          <a:xfrm>
            <a:off x="6955521" y="3724517"/>
            <a:ext cx="1546950" cy="1865376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US" sz="700" b="1" dirty="0" smtClean="0">
              <a:latin typeface="Georgia"/>
              <a:cs typeface="Arial" panose="020B0604020202020204" pitchFamily="34" charset="0"/>
            </a:endParaRPr>
          </a:p>
        </p:txBody>
      </p:sp>
      <p:sp>
        <p:nvSpPr>
          <p:cNvPr id="241" name="TextBox 240"/>
          <p:cNvSpPr txBox="1">
            <a:spLocks noChangeAspect="1"/>
          </p:cNvSpPr>
          <p:nvPr/>
        </p:nvSpPr>
        <p:spPr>
          <a:xfrm>
            <a:off x="6958361" y="1609026"/>
            <a:ext cx="1546950" cy="1865376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US" sz="700" b="1" dirty="0" smtClean="0">
              <a:latin typeface="Georgia"/>
              <a:cs typeface="Arial" panose="020B0604020202020204" pitchFamily="34" charset="0"/>
            </a:endParaRPr>
          </a:p>
        </p:txBody>
      </p:sp>
      <p:sp>
        <p:nvSpPr>
          <p:cNvPr id="154" name="TextBox 153"/>
          <p:cNvSpPr txBox="1">
            <a:spLocks noChangeAspect="1"/>
          </p:cNvSpPr>
          <p:nvPr/>
        </p:nvSpPr>
        <p:spPr>
          <a:xfrm>
            <a:off x="4818136" y="1618152"/>
            <a:ext cx="1546776" cy="1865376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US" sz="700" b="1" dirty="0" smtClean="0">
              <a:latin typeface="Georgia"/>
              <a:cs typeface="Arial" panose="020B0604020202020204" pitchFamily="34" charset="0"/>
            </a:endParaRPr>
          </a:p>
        </p:txBody>
      </p:sp>
      <p:sp>
        <p:nvSpPr>
          <p:cNvPr id="155" name="TextBox 154"/>
          <p:cNvSpPr txBox="1">
            <a:spLocks noChangeAspect="1"/>
          </p:cNvSpPr>
          <p:nvPr/>
        </p:nvSpPr>
        <p:spPr>
          <a:xfrm>
            <a:off x="572838" y="1588999"/>
            <a:ext cx="1546776" cy="1865376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US" sz="800" b="1" dirty="0" smtClean="0">
              <a:latin typeface="Georgia"/>
              <a:cs typeface="Arial" panose="020B060402020202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7826-54E9-4257-A391-4287C5BFC8A1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" name="Text Placeholder 2"/>
          <p:cNvSpPr>
            <a:spLocks noGrp="1"/>
          </p:cNvSpPr>
          <p:nvPr>
            <p:ph type="body" idx="30" hasCustomPrompt="1"/>
          </p:nvPr>
        </p:nvSpPr>
        <p:spPr>
          <a:xfrm>
            <a:off x="2716313" y="2524929"/>
            <a:ext cx="1527048" cy="665946"/>
          </a:xfrm>
        </p:spPr>
        <p:txBody>
          <a:bodyPr anchor="t" anchorCtr="0">
            <a:noAutofit/>
          </a:bodyPr>
          <a:lstStyle>
            <a:lvl1pPr marL="0" indent="0">
              <a:buNone/>
              <a:defRPr lang="en-US" sz="7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Description</a:t>
            </a:r>
          </a:p>
        </p:txBody>
      </p:sp>
      <p:sp>
        <p:nvSpPr>
          <p:cNvPr id="108" name="Text Placeholder 2"/>
          <p:cNvSpPr>
            <a:spLocks noGrp="1"/>
          </p:cNvSpPr>
          <p:nvPr>
            <p:ph type="body" idx="32" hasCustomPrompt="1"/>
          </p:nvPr>
        </p:nvSpPr>
        <p:spPr>
          <a:xfrm>
            <a:off x="2709008" y="1602076"/>
            <a:ext cx="1527048" cy="38100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  <p:sp>
        <p:nvSpPr>
          <p:cNvPr id="110" name="Text Placeholder 2"/>
          <p:cNvSpPr>
            <a:spLocks noGrp="1"/>
          </p:cNvSpPr>
          <p:nvPr>
            <p:ph type="body" idx="33" hasCustomPrompt="1"/>
          </p:nvPr>
        </p:nvSpPr>
        <p:spPr>
          <a:xfrm>
            <a:off x="4820131" y="2521088"/>
            <a:ext cx="1527048" cy="661460"/>
          </a:xfrm>
        </p:spPr>
        <p:txBody>
          <a:bodyPr anchor="t" anchorCtr="0">
            <a:noAutofit/>
          </a:bodyPr>
          <a:lstStyle>
            <a:lvl1pPr marL="0" indent="0">
              <a:buNone/>
              <a:defRPr lang="en-US" sz="7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Description</a:t>
            </a:r>
          </a:p>
        </p:txBody>
      </p:sp>
      <p:sp>
        <p:nvSpPr>
          <p:cNvPr id="112" name="Text Placeholder 2"/>
          <p:cNvSpPr>
            <a:spLocks noGrp="1"/>
          </p:cNvSpPr>
          <p:nvPr>
            <p:ph type="body" idx="34" hasCustomPrompt="1"/>
          </p:nvPr>
        </p:nvSpPr>
        <p:spPr>
          <a:xfrm>
            <a:off x="4817737" y="1612337"/>
            <a:ext cx="1529231" cy="38100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  <p:sp>
        <p:nvSpPr>
          <p:cNvPr id="114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6967143" y="2520387"/>
            <a:ext cx="1527048" cy="660793"/>
          </a:xfrm>
        </p:spPr>
        <p:txBody>
          <a:bodyPr anchor="t" anchorCtr="0">
            <a:noAutofit/>
          </a:bodyPr>
          <a:lstStyle>
            <a:lvl1pPr marL="0" indent="0">
              <a:buNone/>
              <a:defRPr lang="en-US" sz="7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Description</a:t>
            </a:r>
          </a:p>
        </p:txBody>
      </p:sp>
      <p:sp>
        <p:nvSpPr>
          <p:cNvPr id="116" name="Text Placeholder 2"/>
          <p:cNvSpPr>
            <a:spLocks noGrp="1"/>
          </p:cNvSpPr>
          <p:nvPr>
            <p:ph type="body" idx="36" hasCustomPrompt="1"/>
          </p:nvPr>
        </p:nvSpPr>
        <p:spPr>
          <a:xfrm>
            <a:off x="6963632" y="1610750"/>
            <a:ext cx="1527048" cy="38100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  <p:sp>
        <p:nvSpPr>
          <p:cNvPr id="119" name="Text Placeholder 2"/>
          <p:cNvSpPr>
            <a:spLocks noGrp="1"/>
          </p:cNvSpPr>
          <p:nvPr>
            <p:ph type="body" idx="39" hasCustomPrompt="1"/>
          </p:nvPr>
        </p:nvSpPr>
        <p:spPr>
          <a:xfrm>
            <a:off x="4822082" y="3063216"/>
            <a:ext cx="1517904" cy="403691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700" b="1" kern="1200" baseline="0" dirty="0" smtClean="0">
                <a:solidFill>
                  <a:schemeClr val="tx1"/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128" name="Text Placeholder 2"/>
          <p:cNvSpPr>
            <a:spLocks noGrp="1"/>
          </p:cNvSpPr>
          <p:nvPr>
            <p:ph type="body" idx="42" hasCustomPrompt="1"/>
          </p:nvPr>
        </p:nvSpPr>
        <p:spPr>
          <a:xfrm>
            <a:off x="582642" y="3048000"/>
            <a:ext cx="1531368" cy="387488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700" b="1" kern="1200" baseline="0" dirty="0" smtClean="0">
                <a:solidFill>
                  <a:schemeClr val="tx1"/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156" name="Text Placeholder 2"/>
          <p:cNvSpPr>
            <a:spLocks noGrp="1"/>
          </p:cNvSpPr>
          <p:nvPr>
            <p:ph type="body" idx="43" hasCustomPrompt="1"/>
          </p:nvPr>
        </p:nvSpPr>
        <p:spPr>
          <a:xfrm>
            <a:off x="2713891" y="3053884"/>
            <a:ext cx="1516755" cy="403691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700" b="1" kern="1200" baseline="0" dirty="0" smtClean="0">
                <a:solidFill>
                  <a:schemeClr val="tx1"/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164" name="Text Placeholder 2"/>
          <p:cNvSpPr>
            <a:spLocks noGrp="1"/>
          </p:cNvSpPr>
          <p:nvPr>
            <p:ph type="body" idx="44" hasCustomPrompt="1"/>
          </p:nvPr>
        </p:nvSpPr>
        <p:spPr>
          <a:xfrm>
            <a:off x="6962094" y="3052749"/>
            <a:ext cx="1527048" cy="403691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700" b="1" kern="1200" baseline="0" dirty="0" smtClean="0">
                <a:solidFill>
                  <a:schemeClr val="tx1"/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2715401" y="1993447"/>
            <a:ext cx="1519303" cy="371524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Logo 2</a:t>
            </a:r>
          </a:p>
        </p:txBody>
      </p:sp>
      <p:sp>
        <p:nvSpPr>
          <p:cNvPr id="76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6965167" y="1993177"/>
            <a:ext cx="1527047" cy="371524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Logo 4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4819708" y="2000009"/>
            <a:ext cx="1519304" cy="371524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Logo 3</a:t>
            </a:r>
          </a:p>
        </p:txBody>
      </p:sp>
      <p:sp>
        <p:nvSpPr>
          <p:cNvPr id="80" name="Text Placeholder 2"/>
          <p:cNvSpPr>
            <a:spLocks noGrp="1"/>
          </p:cNvSpPr>
          <p:nvPr>
            <p:ph type="body" idx="26" hasCustomPrompt="1"/>
          </p:nvPr>
        </p:nvSpPr>
        <p:spPr>
          <a:xfrm>
            <a:off x="4831074" y="4121702"/>
            <a:ext cx="1527048" cy="297898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Logo 7</a:t>
            </a:r>
          </a:p>
        </p:txBody>
      </p:sp>
      <p:sp>
        <p:nvSpPr>
          <p:cNvPr id="79" name="Text Placeholder 2"/>
          <p:cNvSpPr>
            <a:spLocks noGrp="1"/>
          </p:cNvSpPr>
          <p:nvPr>
            <p:ph type="body" idx="25" hasCustomPrompt="1"/>
          </p:nvPr>
        </p:nvSpPr>
        <p:spPr>
          <a:xfrm>
            <a:off x="2717766" y="4120641"/>
            <a:ext cx="1527048" cy="297898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Logo 6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577496" y="1977848"/>
            <a:ext cx="1527048" cy="38404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Logo 1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idx="53" hasCustomPrompt="1"/>
          </p:nvPr>
        </p:nvSpPr>
        <p:spPr>
          <a:xfrm>
            <a:off x="4828355" y="5170749"/>
            <a:ext cx="1521820" cy="397694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700" b="1" kern="1200" baseline="0" dirty="0" smtClean="0">
                <a:solidFill>
                  <a:schemeClr val="tx1"/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08" name="Text Placeholder 2"/>
          <p:cNvSpPr>
            <a:spLocks noGrp="1"/>
          </p:cNvSpPr>
          <p:nvPr>
            <p:ph type="body" idx="56" hasCustomPrompt="1"/>
          </p:nvPr>
        </p:nvSpPr>
        <p:spPr>
          <a:xfrm>
            <a:off x="6957068" y="5164012"/>
            <a:ext cx="1521820" cy="397694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700" b="1" kern="1200" baseline="0" dirty="0" smtClean="0">
                <a:solidFill>
                  <a:schemeClr val="tx1"/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idx="61" hasCustomPrompt="1"/>
          </p:nvPr>
        </p:nvSpPr>
        <p:spPr>
          <a:xfrm>
            <a:off x="2719546" y="5142174"/>
            <a:ext cx="1521820" cy="397694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700" b="1" kern="1200" baseline="0" dirty="0" smtClean="0">
                <a:solidFill>
                  <a:schemeClr val="tx1"/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29" name="Text Placeholder 2"/>
          <p:cNvSpPr>
            <a:spLocks noGrp="1"/>
          </p:cNvSpPr>
          <p:nvPr>
            <p:ph type="body" idx="62" hasCustomPrompt="1"/>
          </p:nvPr>
        </p:nvSpPr>
        <p:spPr>
          <a:xfrm>
            <a:off x="583543" y="5142174"/>
            <a:ext cx="1521820" cy="397694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lang="en-US" sz="700" b="1" kern="1200" baseline="0" dirty="0" smtClean="0">
                <a:solidFill>
                  <a:schemeClr val="tx1"/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30" name="Text Placeholder 2"/>
          <p:cNvSpPr>
            <a:spLocks noGrp="1"/>
          </p:cNvSpPr>
          <p:nvPr>
            <p:ph type="body" idx="63" hasCustomPrompt="1"/>
          </p:nvPr>
        </p:nvSpPr>
        <p:spPr>
          <a:xfrm>
            <a:off x="577496" y="4374665"/>
            <a:ext cx="1527048" cy="829342"/>
          </a:xfrm>
        </p:spPr>
        <p:txBody>
          <a:bodyPr anchor="t" anchorCtr="0">
            <a:noAutofit/>
          </a:bodyPr>
          <a:lstStyle>
            <a:lvl1pPr marL="0" indent="0">
              <a:buNone/>
              <a:defRPr lang="en-US" sz="7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Description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idx="64" hasCustomPrompt="1"/>
          </p:nvPr>
        </p:nvSpPr>
        <p:spPr>
          <a:xfrm>
            <a:off x="2714625" y="4378966"/>
            <a:ext cx="1527048" cy="834967"/>
          </a:xfrm>
        </p:spPr>
        <p:txBody>
          <a:bodyPr anchor="t" anchorCtr="0">
            <a:noAutofit/>
          </a:bodyPr>
          <a:lstStyle>
            <a:lvl1pPr marL="0" indent="0">
              <a:buNone/>
              <a:defRPr lang="en-US" sz="7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Description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idx="65" hasCustomPrompt="1"/>
          </p:nvPr>
        </p:nvSpPr>
        <p:spPr>
          <a:xfrm>
            <a:off x="4827968" y="4371992"/>
            <a:ext cx="1527048" cy="832104"/>
          </a:xfrm>
        </p:spPr>
        <p:txBody>
          <a:bodyPr anchor="t" anchorCtr="0">
            <a:noAutofit/>
          </a:bodyPr>
          <a:lstStyle>
            <a:lvl1pPr marL="0" indent="0">
              <a:buNone/>
              <a:defRPr lang="en-US" sz="7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Description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idx="66" hasCustomPrompt="1"/>
          </p:nvPr>
        </p:nvSpPr>
        <p:spPr>
          <a:xfrm>
            <a:off x="6955226" y="4358769"/>
            <a:ext cx="1527048" cy="832104"/>
          </a:xfrm>
        </p:spPr>
        <p:txBody>
          <a:bodyPr anchor="t" anchorCtr="0">
            <a:noAutofit/>
          </a:bodyPr>
          <a:lstStyle>
            <a:lvl1pPr marL="0" indent="0">
              <a:buNone/>
              <a:defRPr lang="en-US" sz="7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Description</a:t>
            </a:r>
          </a:p>
        </p:txBody>
      </p:sp>
      <p:sp>
        <p:nvSpPr>
          <p:cNvPr id="246" name="Text Placeholder 2"/>
          <p:cNvSpPr>
            <a:spLocks noGrp="1"/>
          </p:cNvSpPr>
          <p:nvPr>
            <p:ph type="body" idx="68" hasCustomPrompt="1"/>
          </p:nvPr>
        </p:nvSpPr>
        <p:spPr>
          <a:xfrm>
            <a:off x="2712916" y="3723799"/>
            <a:ext cx="1527048" cy="384048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  <p:sp>
        <p:nvSpPr>
          <p:cNvPr id="247" name="Text Placeholder 2"/>
          <p:cNvSpPr>
            <a:spLocks noGrp="1"/>
          </p:cNvSpPr>
          <p:nvPr>
            <p:ph type="body" idx="69" hasCustomPrompt="1"/>
          </p:nvPr>
        </p:nvSpPr>
        <p:spPr>
          <a:xfrm>
            <a:off x="4823354" y="3724712"/>
            <a:ext cx="1529231" cy="384048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  <p:sp>
        <p:nvSpPr>
          <p:cNvPr id="251" name="Text Placeholder 2"/>
          <p:cNvSpPr>
            <a:spLocks noGrp="1"/>
          </p:cNvSpPr>
          <p:nvPr>
            <p:ph type="body" idx="72" hasCustomPrompt="1"/>
          </p:nvPr>
        </p:nvSpPr>
        <p:spPr>
          <a:xfrm>
            <a:off x="580637" y="4107910"/>
            <a:ext cx="1527048" cy="29789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Logo 5</a:t>
            </a:r>
          </a:p>
        </p:txBody>
      </p:sp>
      <p:sp>
        <p:nvSpPr>
          <p:cNvPr id="252" name="Text Placeholder 2"/>
          <p:cNvSpPr>
            <a:spLocks noGrp="1"/>
          </p:cNvSpPr>
          <p:nvPr>
            <p:ph type="body" idx="73" hasCustomPrompt="1"/>
          </p:nvPr>
        </p:nvSpPr>
        <p:spPr>
          <a:xfrm>
            <a:off x="577496" y="3720593"/>
            <a:ext cx="1527048" cy="384048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  <p:sp>
        <p:nvSpPr>
          <p:cNvPr id="254" name="Text Placeholder 2"/>
          <p:cNvSpPr>
            <a:spLocks noGrp="1"/>
          </p:cNvSpPr>
          <p:nvPr>
            <p:ph type="body" idx="74" hasCustomPrompt="1"/>
          </p:nvPr>
        </p:nvSpPr>
        <p:spPr>
          <a:xfrm>
            <a:off x="582132" y="2529947"/>
            <a:ext cx="1531877" cy="660928"/>
          </a:xfrm>
        </p:spPr>
        <p:txBody>
          <a:bodyPr anchor="t" anchorCtr="0">
            <a:noAutofit/>
          </a:bodyPr>
          <a:lstStyle>
            <a:lvl1pPr marL="0" indent="0">
              <a:buNone/>
              <a:defRPr lang="en-US" sz="7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Description</a:t>
            </a:r>
          </a:p>
        </p:txBody>
      </p:sp>
      <p:sp>
        <p:nvSpPr>
          <p:cNvPr id="99" name="Text Placeholder 2"/>
          <p:cNvSpPr>
            <a:spLocks noGrp="1"/>
          </p:cNvSpPr>
          <p:nvPr>
            <p:ph type="body" idx="29" hasCustomPrompt="1"/>
          </p:nvPr>
        </p:nvSpPr>
        <p:spPr>
          <a:xfrm>
            <a:off x="581403" y="1593522"/>
            <a:ext cx="1527048" cy="38100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  <p:sp>
        <p:nvSpPr>
          <p:cNvPr id="255" name="Text Placeholder 2"/>
          <p:cNvSpPr>
            <a:spLocks noGrp="1"/>
          </p:cNvSpPr>
          <p:nvPr>
            <p:ph type="body" idx="75" hasCustomPrompt="1"/>
          </p:nvPr>
        </p:nvSpPr>
        <p:spPr>
          <a:xfrm>
            <a:off x="6958890" y="4114799"/>
            <a:ext cx="1527048" cy="254595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Logo 8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idx="76" hasCustomPrompt="1"/>
          </p:nvPr>
        </p:nvSpPr>
        <p:spPr>
          <a:xfrm>
            <a:off x="6953659" y="3728261"/>
            <a:ext cx="1529231" cy="384048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b="1" kern="1200" baseline="0" dirty="0" smtClean="0">
                <a:solidFill>
                  <a:schemeClr val="bg1">
                    <a:lumMod val="75000"/>
                  </a:schemeClr>
                </a:solidFill>
                <a:latin typeface="Georgia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458200" y="639856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EA669D7-BF94-404F-998A-BD38F2F776B4}" type="slidenum">
              <a:rPr lang="en-US" sz="900" smtClean="0">
                <a:latin typeface="+mj-lt"/>
              </a:rPr>
              <a:t>‹#›</a:t>
            </a:fld>
            <a:endParaRPr lang="en-US" sz="900" dirty="0">
              <a:latin typeface="+mj-lt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 anchor="t">
            <a:normAutofit/>
          </a:bodyPr>
          <a:lstStyle>
            <a:lvl1pPr>
              <a:defRPr sz="25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457200" y="978408"/>
            <a:ext cx="82296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CovLogoBlue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364" y="6497684"/>
            <a:ext cx="1005840" cy="1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39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2 x 3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482" y="1371456"/>
            <a:ext cx="2743200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51" y="2037051"/>
            <a:ext cx="2740891" cy="1583605"/>
          </a:xfrm>
        </p:spPr>
        <p:txBody>
          <a:bodyPr/>
          <a:lstStyle>
            <a:lvl1pPr marL="230188" indent="-230188">
              <a:defRPr sz="1400"/>
            </a:lvl1pPr>
            <a:lvl2pPr marL="461963" indent="-227013">
              <a:buFont typeface="Times New Roman" panose="02020603050405020304" pitchFamily="18" charset="0"/>
              <a:buChar char="◦"/>
              <a:defRPr sz="1400"/>
            </a:lvl2pPr>
            <a:lvl3pPr marL="684213" indent="-231775">
              <a:tabLst/>
              <a:defRPr sz="1200"/>
            </a:lvl3pPr>
            <a:lvl4pPr marL="914400" indent="-227013">
              <a:defRPr sz="1000"/>
            </a:lvl4pPr>
            <a:lvl5pPr marL="1143000" indent="-228600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7826-54E9-4257-A391-4287C5BFC8A1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5"/>
          </p:nvPr>
        </p:nvSpPr>
        <p:spPr>
          <a:xfrm>
            <a:off x="461842" y="3654787"/>
            <a:ext cx="2740891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17"/>
          </p:nvPr>
        </p:nvSpPr>
        <p:spPr>
          <a:xfrm>
            <a:off x="3209684" y="1369267"/>
            <a:ext cx="2742046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9"/>
          </p:nvPr>
        </p:nvSpPr>
        <p:spPr>
          <a:xfrm>
            <a:off x="3213171" y="3652454"/>
            <a:ext cx="2740891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21"/>
          </p:nvPr>
        </p:nvSpPr>
        <p:spPr>
          <a:xfrm>
            <a:off x="5958822" y="1372896"/>
            <a:ext cx="2743200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3"/>
          </p:nvPr>
        </p:nvSpPr>
        <p:spPr>
          <a:xfrm>
            <a:off x="5958538" y="3652958"/>
            <a:ext cx="2743200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Content Placeholder 3"/>
          <p:cNvSpPr>
            <a:spLocks noGrp="1"/>
          </p:cNvSpPr>
          <p:nvPr>
            <p:ph sz="half" idx="24"/>
          </p:nvPr>
        </p:nvSpPr>
        <p:spPr>
          <a:xfrm>
            <a:off x="5963322" y="4320286"/>
            <a:ext cx="2743200" cy="1583605"/>
          </a:xfrm>
        </p:spPr>
        <p:txBody>
          <a:bodyPr/>
          <a:lstStyle>
            <a:lvl1pPr marL="230188" indent="-230188">
              <a:defRPr sz="1400"/>
            </a:lvl1pPr>
            <a:lvl2pPr marL="461963" indent="-227013">
              <a:buFont typeface="Times New Roman" panose="02020603050405020304" pitchFamily="18" charset="0"/>
              <a:buChar char="◦"/>
              <a:defRPr sz="1400"/>
            </a:lvl2pPr>
            <a:lvl3pPr marL="684213" indent="-231775">
              <a:tabLst/>
              <a:defRPr sz="1200"/>
            </a:lvl3pPr>
            <a:lvl4pPr marL="914400" indent="-227013">
              <a:defRPr sz="1000"/>
            </a:lvl4pPr>
            <a:lvl5pPr marL="1143000" indent="-228600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"/>
          <p:cNvSpPr>
            <a:spLocks noGrp="1"/>
          </p:cNvSpPr>
          <p:nvPr>
            <p:ph sz="half" idx="25"/>
          </p:nvPr>
        </p:nvSpPr>
        <p:spPr>
          <a:xfrm>
            <a:off x="5958538" y="2038832"/>
            <a:ext cx="2743200" cy="1581912"/>
          </a:xfrm>
        </p:spPr>
        <p:txBody>
          <a:bodyPr/>
          <a:lstStyle>
            <a:lvl1pPr marL="230188" indent="-230188">
              <a:defRPr sz="1400"/>
            </a:lvl1pPr>
            <a:lvl2pPr marL="461963" indent="-227013">
              <a:buFont typeface="Times New Roman" panose="02020603050405020304" pitchFamily="18" charset="0"/>
              <a:buChar char="◦"/>
              <a:defRPr sz="1400"/>
            </a:lvl2pPr>
            <a:lvl3pPr marL="684213" indent="-231775">
              <a:tabLst/>
              <a:defRPr sz="1200"/>
            </a:lvl3pPr>
            <a:lvl4pPr marL="914400" indent="-227013">
              <a:defRPr sz="1000"/>
            </a:lvl4pPr>
            <a:lvl5pPr marL="1143000" indent="-228600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5" name="Content Placeholder 3"/>
          <p:cNvSpPr>
            <a:spLocks noGrp="1"/>
          </p:cNvSpPr>
          <p:nvPr>
            <p:ph sz="half" idx="26"/>
          </p:nvPr>
        </p:nvSpPr>
        <p:spPr>
          <a:xfrm>
            <a:off x="3209684" y="4320931"/>
            <a:ext cx="2740891" cy="1583605"/>
          </a:xfrm>
        </p:spPr>
        <p:txBody>
          <a:bodyPr/>
          <a:lstStyle>
            <a:lvl1pPr marL="230188" indent="-230188">
              <a:defRPr sz="1400"/>
            </a:lvl1pPr>
            <a:lvl2pPr marL="461963" indent="-227013">
              <a:buFont typeface="Times New Roman" panose="02020603050405020304" pitchFamily="18" charset="0"/>
              <a:buChar char="◦"/>
              <a:defRPr sz="1400"/>
            </a:lvl2pPr>
            <a:lvl3pPr marL="684213" indent="-231775">
              <a:tabLst/>
              <a:defRPr sz="1200"/>
            </a:lvl3pPr>
            <a:lvl4pPr marL="914400" indent="-227013">
              <a:defRPr sz="1000"/>
            </a:lvl4pPr>
            <a:lvl5pPr marL="1143000" indent="-228600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half" idx="27"/>
          </p:nvPr>
        </p:nvSpPr>
        <p:spPr>
          <a:xfrm>
            <a:off x="3213150" y="2038928"/>
            <a:ext cx="2740891" cy="1583605"/>
          </a:xfrm>
        </p:spPr>
        <p:txBody>
          <a:bodyPr/>
          <a:lstStyle>
            <a:lvl1pPr marL="230188" indent="-230188">
              <a:defRPr sz="1400"/>
            </a:lvl1pPr>
            <a:lvl2pPr marL="461963" indent="-227013">
              <a:buFont typeface="Times New Roman" panose="02020603050405020304" pitchFamily="18" charset="0"/>
              <a:buChar char="◦"/>
              <a:defRPr sz="1400"/>
            </a:lvl2pPr>
            <a:lvl3pPr marL="684213" indent="-231775">
              <a:tabLst/>
              <a:defRPr sz="1200"/>
            </a:lvl3pPr>
            <a:lvl4pPr marL="914400" indent="-227013">
              <a:defRPr sz="1000"/>
            </a:lvl4pPr>
            <a:lvl5pPr marL="1143000" indent="-228600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half" idx="28"/>
          </p:nvPr>
        </p:nvSpPr>
        <p:spPr>
          <a:xfrm>
            <a:off x="459509" y="4320286"/>
            <a:ext cx="2740891" cy="1583605"/>
          </a:xfrm>
        </p:spPr>
        <p:txBody>
          <a:bodyPr/>
          <a:lstStyle>
            <a:lvl1pPr marL="230188" indent="-230188">
              <a:defRPr sz="1400"/>
            </a:lvl1pPr>
            <a:lvl2pPr marL="461963" indent="-227013">
              <a:buFont typeface="Times New Roman" panose="02020603050405020304" pitchFamily="18" charset="0"/>
              <a:buChar char="◦"/>
              <a:defRPr sz="1400"/>
            </a:lvl2pPr>
            <a:lvl3pPr marL="684213" indent="-231775">
              <a:tabLst/>
              <a:defRPr sz="1200"/>
            </a:lvl3pPr>
            <a:lvl4pPr marL="914400" indent="-227013">
              <a:defRPr sz="1000"/>
            </a:lvl4pPr>
            <a:lvl5pPr marL="1143000" indent="-228600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458200" y="639856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EA669D7-BF94-404F-998A-BD38F2F776B4}" type="slidenum">
              <a:rPr lang="en-US" sz="900" smtClean="0">
                <a:latin typeface="+mj-lt"/>
              </a:rPr>
              <a:t>‹#›</a:t>
            </a:fld>
            <a:endParaRPr lang="en-US" sz="900" dirty="0">
              <a:latin typeface="+mj-lt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 anchor="t">
            <a:normAutofit/>
          </a:bodyPr>
          <a:lstStyle>
            <a:lvl1pPr>
              <a:defRPr sz="25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" y="978408"/>
            <a:ext cx="82296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CovLogoBlue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364" y="6497684"/>
            <a:ext cx="1005840" cy="1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8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Section Divider With Head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438400"/>
            <a:ext cx="7772400" cy="533400"/>
          </a:xfrm>
        </p:spPr>
        <p:txBody>
          <a:bodyPr anchor="t">
            <a:normAutofit/>
          </a:bodyPr>
          <a:lstStyle>
            <a:lvl1pPr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100" b="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14600" y="3108960"/>
            <a:ext cx="4114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31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y Section Divider With Head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438400"/>
            <a:ext cx="7772400" cy="533400"/>
          </a:xfrm>
        </p:spPr>
        <p:txBody>
          <a:bodyPr anchor="t">
            <a:normAutofit/>
          </a:bodyPr>
          <a:lstStyle>
            <a:lvl1pPr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100" b="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14600" y="3108960"/>
            <a:ext cx="4114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524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71600" y="1143000"/>
            <a:ext cx="6400800" cy="2514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sz="2600" b="0" baseline="0">
                <a:solidFill>
                  <a:schemeClr val="tx2"/>
                </a:solidFill>
                <a:latin typeface="+mj-lt"/>
              </a:defRPr>
            </a:lvl1pPr>
            <a:lvl2pPr marL="628650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100" baseline="0"/>
            </a:lvl2pPr>
            <a:lvl3pPr marL="1085850" indent="-171450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sz="1600" baseline="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“Short quotes may use photography</a:t>
            </a:r>
          </a:p>
          <a:p>
            <a:pPr lvl="0"/>
            <a:r>
              <a:rPr lang="en-US" dirty="0" smtClean="0"/>
              <a:t>below the quote. Of Covington’s </a:t>
            </a:r>
            <a:r>
              <a:rPr lang="en-US" dirty="0" err="1" smtClean="0"/>
              <a:t>M&amp;A</a:t>
            </a:r>
            <a:endParaRPr lang="en-US" dirty="0" smtClean="0"/>
          </a:p>
          <a:p>
            <a:pPr lvl="0"/>
            <a:r>
              <a:rPr lang="en-US" dirty="0" smtClean="0"/>
              <a:t>practice:  it knows the work inside out.</a:t>
            </a:r>
          </a:p>
          <a:p>
            <a:pPr lvl="0"/>
            <a:r>
              <a:rPr lang="en-US" dirty="0" err="1" smtClean="0"/>
              <a:t>Odi</a:t>
            </a:r>
            <a:r>
              <a:rPr lang="en-US" dirty="0" smtClean="0"/>
              <a:t> </a:t>
            </a:r>
            <a:r>
              <a:rPr lang="en-US" dirty="0" err="1" smtClean="0"/>
              <a:t>nonsent</a:t>
            </a:r>
            <a:r>
              <a:rPr lang="en-US" dirty="0" smtClean="0"/>
              <a:t> </a:t>
            </a:r>
            <a:r>
              <a:rPr lang="en-US" dirty="0" err="1" smtClean="0"/>
              <a:t>auidire</a:t>
            </a:r>
            <a:r>
              <a:rPr lang="en-US" dirty="0" smtClean="0"/>
              <a:t> nolo </a:t>
            </a:r>
            <a:r>
              <a:rPr lang="en-US" dirty="0" err="1" smtClean="0"/>
              <a:t>volendi</a:t>
            </a:r>
            <a:r>
              <a:rPr lang="en-US" dirty="0" smtClean="0"/>
              <a:t> </a:t>
            </a:r>
            <a:r>
              <a:rPr lang="en-US" dirty="0" err="1" smtClean="0"/>
              <a:t>omne</a:t>
            </a:r>
            <a:endParaRPr lang="en-US" dirty="0" smtClean="0"/>
          </a:p>
          <a:p>
            <a:pPr lvl="0"/>
            <a:r>
              <a:rPr lang="en-US" dirty="0" err="1" smtClean="0"/>
              <a:t>conendum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”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14400" y="822960"/>
            <a:ext cx="73152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719004E7-9696-4FD4-A033-9D516AA2A3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58200" y="639856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EA669D7-BF94-404F-998A-BD38F2F776B4}" type="slidenum">
              <a:rPr lang="en-US" sz="900" smtClean="0">
                <a:latin typeface="+mj-lt"/>
              </a:rPr>
              <a:t>‹#›</a:t>
            </a:fld>
            <a:endParaRPr lang="en-US" sz="900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2122" y="3962400"/>
            <a:ext cx="73152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4191000"/>
            <a:ext cx="8229600" cy="18288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13" name="CovLogoBlue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364" y="6497684"/>
            <a:ext cx="1005840" cy="1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04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spcAft>
                <a:spcPts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990600"/>
          </a:xfrm>
        </p:spPr>
        <p:txBody>
          <a:bodyPr/>
          <a:lstStyle>
            <a:lvl1pPr marL="228600" indent="-22860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-22860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685800" indent="-22860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914400" indent="-2286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143000" indent="-2286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0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Confidential Business Information</a:t>
            </a:r>
            <a:br>
              <a:rPr lang="en-US" dirty="0" smtClean="0"/>
            </a:br>
            <a:r>
              <a:rPr lang="en-US" dirty="0" smtClean="0"/>
              <a:t>FOIA Exempt Pursuant to 50 U.S.C. App §2170(c)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E4F12B5-DAF0-4DAF-8C62-281B97039BB8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41065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1806B-D3DF-4817-8494-ED827920B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68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Slide-BlueTexton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81201"/>
            <a:ext cx="7696200" cy="990600"/>
          </a:xfrm>
        </p:spPr>
        <p:txBody>
          <a:bodyPr anchor="t">
            <a:normAutofit/>
          </a:bodyPr>
          <a:lstStyle>
            <a:lvl1pPr>
              <a:defRPr sz="32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Slide Line One</a:t>
            </a:r>
            <a:br>
              <a:rPr lang="en-US" dirty="0" smtClean="0"/>
            </a:br>
            <a:r>
              <a:rPr lang="en-US" dirty="0" smtClean="0"/>
              <a:t>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100" b="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14600" y="3108960"/>
            <a:ext cx="4114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vLogoTitleBlueEM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5" b="16020"/>
          <a:stretch/>
        </p:blipFill>
        <p:spPr>
          <a:xfrm>
            <a:off x="2454936" y="5460490"/>
            <a:ext cx="4279392" cy="109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1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Slide-BlueTextonLightGray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81201"/>
            <a:ext cx="7696200" cy="990600"/>
          </a:xfrm>
        </p:spPr>
        <p:txBody>
          <a:bodyPr anchor="t">
            <a:normAutofit/>
          </a:bodyPr>
          <a:lstStyle>
            <a:lvl1pPr>
              <a:defRPr sz="32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Slide Line One</a:t>
            </a:r>
            <a:br>
              <a:rPr lang="en-US" dirty="0" smtClean="0"/>
            </a:br>
            <a:r>
              <a:rPr lang="en-US" dirty="0" smtClean="0"/>
              <a:t>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100" b="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14600" y="3108960"/>
            <a:ext cx="4114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vLogoTitleBlueEM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5" b="16020"/>
          <a:stretch/>
        </p:blipFill>
        <p:spPr>
          <a:xfrm>
            <a:off x="2454936" y="5460490"/>
            <a:ext cx="4279392" cy="109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353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Slide-WhiteTextonGra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81201"/>
            <a:ext cx="7620000" cy="990599"/>
          </a:xfrm>
        </p:spPr>
        <p:txBody>
          <a:bodyPr anchor="t">
            <a:normAutofit/>
          </a:bodyPr>
          <a:lstStyle>
            <a:lvl1pPr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Slide Line One</a:t>
            </a:r>
            <a:br>
              <a:rPr lang="en-US" dirty="0" smtClean="0"/>
            </a:br>
            <a:r>
              <a:rPr lang="en-US" dirty="0" smtClean="0"/>
              <a:t>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100" b="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14600" y="3108960"/>
            <a:ext cx="4114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vLogoTitleWhiteEM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2" b="9963"/>
          <a:stretch/>
        </p:blipFill>
        <p:spPr>
          <a:xfrm>
            <a:off x="2467187" y="5413442"/>
            <a:ext cx="4206240" cy="121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18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Slide-WhiteTexton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81201"/>
            <a:ext cx="7772400" cy="990600"/>
          </a:xfrm>
        </p:spPr>
        <p:txBody>
          <a:bodyPr anchor="t">
            <a:normAutofit/>
          </a:bodyPr>
          <a:lstStyle>
            <a:lvl1pPr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Slide Line One</a:t>
            </a:r>
            <a:br>
              <a:rPr lang="en-US" dirty="0" smtClean="0"/>
            </a:br>
            <a:r>
              <a:rPr lang="en-US" dirty="0" smtClean="0"/>
              <a:t>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100" b="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14600" y="3108960"/>
            <a:ext cx="4114800" cy="0"/>
          </a:xfrm>
          <a:prstGeom prst="line">
            <a:avLst/>
          </a:prstGeom>
          <a:ln w="12700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vLogoTitleWhiteEM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2" b="9963"/>
          <a:stretch/>
        </p:blipFill>
        <p:spPr>
          <a:xfrm>
            <a:off x="2467187" y="5413442"/>
            <a:ext cx="4206240" cy="121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197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808"/>
            <a:ext cx="8229600" cy="609600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978408"/>
            <a:ext cx="82296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58200" y="639856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EA669D7-BF94-404F-998A-BD38F2F776B4}" type="slidenum">
              <a:rPr lang="en-US" sz="900" smtClean="0">
                <a:latin typeface="+mj-lt"/>
              </a:rPr>
              <a:t>‹#›</a:t>
            </a:fld>
            <a:endParaRPr lang="en-US" sz="900" dirty="0">
              <a:latin typeface="+mj-lt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CovLogoBlue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364" y="6497684"/>
            <a:ext cx="1005840" cy="1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64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33400"/>
            <a:ext cx="8229600" cy="609600"/>
          </a:xfrm>
        </p:spPr>
        <p:txBody>
          <a:bodyPr anchor="t">
            <a:normAutofit/>
          </a:bodyPr>
          <a:lstStyle>
            <a:lvl1pPr>
              <a:defRPr sz="25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 for Graph Slide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978408"/>
            <a:ext cx="82296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chart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8200" y="639856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EA669D7-BF94-404F-998A-BD38F2F776B4}" type="slidenum">
              <a:rPr lang="en-US" sz="900" smtClean="0">
                <a:latin typeface="+mj-lt"/>
              </a:rPr>
              <a:t>‹#›</a:t>
            </a:fld>
            <a:endParaRPr lang="en-US" sz="900" dirty="0">
              <a:latin typeface="+mj-lt"/>
            </a:endParaRPr>
          </a:p>
        </p:txBody>
      </p:sp>
      <p:pic>
        <p:nvPicPr>
          <p:cNvPr id="11" name="CovLogoBlue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364" y="6497684"/>
            <a:ext cx="1005840" cy="1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60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-Colum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7826-54E9-4257-A391-4287C5BFC8A1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459509" y="1371600"/>
            <a:ext cx="4040188" cy="4955823"/>
          </a:xfrm>
        </p:spPr>
        <p:txBody>
          <a:bodyPr/>
          <a:lstStyle>
            <a:lvl1pPr marL="0" indent="0">
              <a:buFontTx/>
              <a:buNone/>
              <a:defRPr sz="1800" b="0" i="0" baseline="0">
                <a:solidFill>
                  <a:schemeClr val="tx1"/>
                </a:solidFill>
              </a:defRPr>
            </a:lvl1pPr>
            <a:lvl2pPr marL="914400" indent="-457200">
              <a:buFont typeface="+mj-lt"/>
              <a:buAutoNum type="arabicPeriod"/>
              <a:defRPr lang="en-US" sz="1600" b="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14"/>
          </p:nvPr>
        </p:nvSpPr>
        <p:spPr>
          <a:xfrm>
            <a:off x="4650509" y="1371600"/>
            <a:ext cx="4040188" cy="4955823"/>
          </a:xfrm>
        </p:spPr>
        <p:txBody>
          <a:bodyPr/>
          <a:lstStyle>
            <a:lvl1pPr marL="0" indent="0">
              <a:buFontTx/>
              <a:buNone/>
              <a:defRPr sz="1800" b="0">
                <a:solidFill>
                  <a:schemeClr val="tx1"/>
                </a:solidFill>
              </a:defRPr>
            </a:lvl1pPr>
            <a:lvl2pPr>
              <a:buFont typeface="+mj-lt"/>
              <a:buAutoNum type="arabicPeriod"/>
              <a:defRPr sz="1600"/>
            </a:lvl2pPr>
            <a:lvl3pPr marL="1376363" indent="-461963">
              <a:buFont typeface="Arial" panose="020B0604020202020204" pitchFamily="34" charset="0"/>
              <a:buChar char="•"/>
              <a:defRPr sz="1400"/>
            </a:lvl3pPr>
            <a:lvl4pPr marL="1828800" indent="-457200">
              <a:buFont typeface="Courier New" panose="02070309020205020404" pitchFamily="49" charset="0"/>
              <a:buChar char="o"/>
              <a:defRPr sz="12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58200" y="639856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EA669D7-BF94-404F-998A-BD38F2F776B4}" type="slidenum">
              <a:rPr lang="en-US" sz="900" smtClean="0">
                <a:latin typeface="+mj-lt"/>
              </a:rPr>
              <a:t>‹#›</a:t>
            </a:fld>
            <a:endParaRPr lang="en-US" sz="900" dirty="0">
              <a:latin typeface="+mj-lt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 anchor="t">
            <a:normAutofit/>
          </a:bodyPr>
          <a:lstStyle>
            <a:lvl1pPr>
              <a:defRPr sz="25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978408"/>
            <a:ext cx="82296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CovLogoBlue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364" y="6497684"/>
            <a:ext cx="1005840" cy="1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8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hree-Colum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8" y="1295400"/>
            <a:ext cx="2514600" cy="48307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6600" y="1295400"/>
            <a:ext cx="2560320" cy="48307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7826-54E9-4257-A391-4287C5BFC8A1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128274" y="1295400"/>
            <a:ext cx="2560320" cy="48307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58200" y="639856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EA669D7-BF94-404F-998A-BD38F2F776B4}" type="slidenum">
              <a:rPr lang="en-US" sz="900" smtClean="0">
                <a:latin typeface="+mj-lt"/>
              </a:rPr>
              <a:t>‹#›</a:t>
            </a:fld>
            <a:endParaRPr lang="en-US" sz="900" dirty="0">
              <a:latin typeface="+mj-lt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 anchor="t">
            <a:normAutofit/>
          </a:bodyPr>
          <a:lstStyle>
            <a:lvl1pPr>
              <a:defRPr sz="25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978408"/>
            <a:ext cx="82296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CovLogoBlue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364" y="6497684"/>
            <a:ext cx="1005840" cy="1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8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07826-54E9-4257-A391-4287C5BFC8A1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719004E7-9696-4FD4-A033-9D516AA2A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0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rgbClr val="0F48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Clr>
          <a:schemeClr val="accent4"/>
        </a:buClr>
        <a:buSzPct val="100000"/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6363" indent="-461963" algn="l" defTabSz="914400" rtl="0" eaLnBrk="1" latinLnBrk="0" hangingPunct="1">
        <a:spcBef>
          <a:spcPct val="20000"/>
        </a:spcBef>
        <a:buClr>
          <a:schemeClr val="accent4"/>
        </a:buClr>
        <a:buSzPct val="120000"/>
        <a:buFont typeface="Symbol" pitchFamily="18" charset="2"/>
        <a:buChar char="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ct val="20000"/>
        </a:spcBef>
        <a:buClr>
          <a:schemeClr val="accent4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DOL’s Proposed Guidance Regarding Fiduciary Status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990600"/>
          </a:xfrm>
        </p:spPr>
        <p:txBody>
          <a:bodyPr>
            <a:noAutofit/>
          </a:bodyPr>
          <a:lstStyle/>
          <a:p>
            <a:r>
              <a:rPr lang="en-US" sz="2000" dirty="0"/>
              <a:t>The ERISA Industry Committee</a:t>
            </a:r>
            <a:br>
              <a:rPr lang="en-US" sz="2000" dirty="0"/>
            </a:br>
            <a:r>
              <a:rPr lang="en-US" sz="2000" dirty="0" err="1"/>
              <a:t>FocusON</a:t>
            </a:r>
            <a:r>
              <a:rPr lang="en-US" sz="2000" dirty="0"/>
              <a:t> Call</a:t>
            </a:r>
          </a:p>
          <a:p>
            <a:endParaRPr lang="en-US" sz="1050" b="1" dirty="0">
              <a:ea typeface="+mj-ea"/>
              <a:cs typeface="+mj-cs"/>
            </a:endParaRPr>
          </a:p>
          <a:p>
            <a:pPr>
              <a:buClr>
                <a:srgbClr val="CC9864"/>
              </a:buClr>
            </a:pPr>
            <a:r>
              <a:rPr lang="en-US" sz="2000" b="1" dirty="0" smtClean="0">
                <a:ea typeface="+mj-ea"/>
                <a:cs typeface="+mj-cs"/>
              </a:rPr>
              <a:t>May 11, 2015</a:t>
            </a:r>
            <a:endParaRPr lang="en-US" sz="2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67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2010 Proposed Regulation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Employers’ concerns:</a:t>
            </a:r>
            <a:endParaRPr lang="en-US" sz="2400" u="sng" dirty="0" smtClean="0"/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 smtClean="0"/>
              <a:t>Overinclusive definition</a:t>
            </a:r>
          </a:p>
          <a:p>
            <a:pPr lvl="2"/>
            <a:r>
              <a:rPr lang="en-US" dirty="0"/>
              <a:t>“May Be Considered” too low a </a:t>
            </a:r>
            <a:r>
              <a:rPr lang="en-US" dirty="0" smtClean="0"/>
              <a:t>threshold</a:t>
            </a:r>
          </a:p>
          <a:p>
            <a:pPr lvl="2"/>
            <a:r>
              <a:rPr lang="en-US" dirty="0"/>
              <a:t>Ignores “two hat” fiduciary principle</a:t>
            </a:r>
          </a:p>
          <a:p>
            <a:pPr lvl="2"/>
            <a:r>
              <a:rPr lang="en-US" dirty="0" smtClean="0"/>
              <a:t>No requirement that advice be individualized</a:t>
            </a:r>
          </a:p>
          <a:p>
            <a:pPr lvl="2"/>
            <a:r>
              <a:rPr lang="en-US" dirty="0" smtClean="0"/>
              <a:t>Could capture general employee communications, proxy statements, call center comments, and legal and other non-investment advice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Swaps communications not harmonized with Dodd-Frank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Providing appraisals/fairness opinions =/= investment advice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Offering plan a menu of investment options </a:t>
            </a:r>
            <a:r>
              <a:rPr lang="en-US" dirty="0"/>
              <a:t>=/= investment advice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Could </a:t>
            </a:r>
            <a:r>
              <a:rPr lang="en-US" dirty="0"/>
              <a:t>chill sponsors’ willingness to provide informal </a:t>
            </a:r>
            <a:r>
              <a:rPr lang="en-US" dirty="0" smtClean="0"/>
              <a:t>assistance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61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Proposed 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2015 Proposed Regulation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Content</a:t>
            </a:r>
          </a:p>
          <a:p>
            <a:endParaRPr lang="en-US" sz="2400" dirty="0" smtClean="0"/>
          </a:p>
          <a:p>
            <a:r>
              <a:rPr lang="en-US" sz="2400" dirty="0" smtClean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9897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2015 Proposed Regulation :  Content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u="sng" dirty="0" smtClean="0"/>
              <a:t>Functional Test</a:t>
            </a:r>
            <a:r>
              <a:rPr lang="en-US" sz="2400" dirty="0" smtClean="0"/>
              <a:t>. Fiduciary status if a person, in exchange for a fee or other compensation:</a:t>
            </a:r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/>
              <a:t>provides one of the following types of </a:t>
            </a:r>
            <a:r>
              <a:rPr lang="en-US" dirty="0" smtClean="0"/>
              <a:t>advice:</a:t>
            </a:r>
          </a:p>
          <a:p>
            <a:pPr lvl="2"/>
            <a:r>
              <a:rPr lang="en-US" dirty="0"/>
              <a:t>investment </a:t>
            </a:r>
            <a:r>
              <a:rPr lang="en-US" dirty="0" smtClean="0"/>
              <a:t>recommendations, including a decision to roll money out of the plan, </a:t>
            </a:r>
          </a:p>
          <a:p>
            <a:pPr lvl="2"/>
            <a:r>
              <a:rPr lang="en-US" dirty="0" smtClean="0"/>
              <a:t>investment </a:t>
            </a:r>
            <a:r>
              <a:rPr lang="en-US" dirty="0"/>
              <a:t>management </a:t>
            </a:r>
            <a:r>
              <a:rPr lang="en-US" b="1" u="sng" dirty="0" smtClean="0"/>
              <a:t>recommendations</a:t>
            </a:r>
            <a:r>
              <a:rPr lang="en-US" dirty="0"/>
              <a:t>, </a:t>
            </a:r>
            <a:endParaRPr lang="en-US" dirty="0" smtClean="0"/>
          </a:p>
          <a:p>
            <a:pPr lvl="2"/>
            <a:r>
              <a:rPr lang="en-US" dirty="0" smtClean="0"/>
              <a:t>appraisals </a:t>
            </a:r>
            <a:r>
              <a:rPr lang="en-US" dirty="0"/>
              <a:t>of investments, or </a:t>
            </a:r>
            <a:endParaRPr lang="en-US" dirty="0" smtClean="0"/>
          </a:p>
          <a:p>
            <a:pPr lvl="2"/>
            <a:r>
              <a:rPr lang="en-US" dirty="0" smtClean="0"/>
              <a:t>recommendations </a:t>
            </a:r>
            <a:r>
              <a:rPr lang="en-US" dirty="0"/>
              <a:t>of persons to provide investment advice for a fee or to manage plan assets</a:t>
            </a:r>
            <a:r>
              <a:rPr lang="en-US" dirty="0" smtClean="0"/>
              <a:t>; </a:t>
            </a:r>
            <a:r>
              <a:rPr lang="en-US" u="sng" dirty="0"/>
              <a:t>and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sz="1100" dirty="0" smtClean="0"/>
          </a:p>
          <a:p>
            <a:pPr lvl="1"/>
            <a:r>
              <a:rPr lang="en-US" dirty="0"/>
              <a:t>meets one of the following </a:t>
            </a:r>
            <a:r>
              <a:rPr lang="en-US" dirty="0" smtClean="0"/>
              <a:t>conditions:</a:t>
            </a:r>
          </a:p>
          <a:p>
            <a:pPr lvl="2"/>
            <a:r>
              <a:rPr lang="en-US" dirty="0"/>
              <a:t>represents that </a:t>
            </a:r>
            <a:r>
              <a:rPr lang="en-US" dirty="0" smtClean="0"/>
              <a:t>he or she is acting </a:t>
            </a:r>
            <a:r>
              <a:rPr lang="en-US" dirty="0"/>
              <a:t>as a fiduciary, or </a:t>
            </a:r>
            <a:endParaRPr lang="en-US" dirty="0" smtClean="0"/>
          </a:p>
          <a:p>
            <a:pPr lvl="2"/>
            <a:r>
              <a:rPr lang="en-US" dirty="0" smtClean="0"/>
              <a:t>provides </a:t>
            </a:r>
            <a:r>
              <a:rPr lang="en-US" dirty="0"/>
              <a:t>advice pursuant to an agreement, arrangement, or understanding that the advice is individualized or specifically directed to the recipient for consideration in making investment or investment management decisions regarding plan </a:t>
            </a:r>
            <a:r>
              <a:rPr lang="en-US" dirty="0" smtClean="0"/>
              <a:t>assets</a:t>
            </a:r>
            <a:endParaRPr lang="en-US" sz="40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14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2015 Proposed Regulation:  Content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Carve Outs</a:t>
            </a:r>
            <a:r>
              <a:rPr lang="en-US" sz="2400" dirty="0" smtClean="0"/>
              <a:t>. No fiduciary status for:</a:t>
            </a:r>
            <a:endParaRPr lang="en-US" sz="2400" u="sng" dirty="0" smtClean="0"/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 smtClean="0"/>
              <a:t>counterparty’s statements to </a:t>
            </a:r>
            <a:r>
              <a:rPr lang="en-US" dirty="0"/>
              <a:t>a </a:t>
            </a:r>
            <a:r>
              <a:rPr lang="en-US" dirty="0" smtClean="0"/>
              <a:t>“large </a:t>
            </a:r>
            <a:r>
              <a:rPr lang="en-US" dirty="0"/>
              <a:t>plan investor with financial </a:t>
            </a:r>
            <a:r>
              <a:rPr lang="en-US" dirty="0" smtClean="0"/>
              <a:t>expertise” in arm’s length transaction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offers/recommendations concerning swaps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dvice from employee of plan sponsor to </a:t>
            </a:r>
            <a:r>
              <a:rPr lang="en-US" dirty="0"/>
              <a:t>ERISA plan </a:t>
            </a:r>
            <a:r>
              <a:rPr lang="en-US" dirty="0" smtClean="0"/>
              <a:t>fiduciary, as long as no additional compensation is paid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marketing </a:t>
            </a:r>
            <a:r>
              <a:rPr lang="en-US" dirty="0" smtClean="0"/>
              <a:t>a </a:t>
            </a:r>
            <a:r>
              <a:rPr lang="en-US" dirty="0"/>
              <a:t>platform of investment </a:t>
            </a:r>
            <a:r>
              <a:rPr lang="en-US" dirty="0" smtClean="0"/>
              <a:t>alternatives for participant-directed plans</a:t>
            </a:r>
          </a:p>
        </p:txBody>
      </p:sp>
    </p:spTree>
    <p:extLst>
      <p:ext uri="{BB962C8B-B14F-4D97-AF65-F5344CB8AC3E}">
        <p14:creationId xmlns:p14="http://schemas.microsoft.com/office/powerpoint/2010/main" val="19889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2015 Proposed Regulation:  </a:t>
            </a:r>
            <a:r>
              <a:rPr lang="en-US" dirty="0"/>
              <a:t>Content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Carve Outs, cont.</a:t>
            </a:r>
            <a:r>
              <a:rPr lang="en-US" sz="2400" dirty="0" smtClean="0"/>
              <a:t> No fiduciary status for:</a:t>
            </a:r>
            <a:endParaRPr lang="en-US" sz="2400" u="sng" dirty="0" smtClean="0"/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/>
              <a:t>identifying investment alternatives that meet objective </a:t>
            </a:r>
            <a:r>
              <a:rPr lang="en-US" dirty="0" smtClean="0"/>
              <a:t>criteria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providing an </a:t>
            </a:r>
            <a:r>
              <a:rPr lang="en-US" dirty="0" smtClean="0"/>
              <a:t>appraisal, fairness </a:t>
            </a:r>
            <a:r>
              <a:rPr lang="en-US" dirty="0"/>
              <a:t>opinion or a statement of value to </a:t>
            </a:r>
            <a:r>
              <a:rPr lang="en-US" dirty="0" smtClean="0"/>
              <a:t>ESOPs, </a:t>
            </a:r>
            <a:r>
              <a:rPr lang="en-US" dirty="0"/>
              <a:t>to a collective investment vehicle holding plan assets, or to a plan for reporting and disclosure </a:t>
            </a:r>
            <a:r>
              <a:rPr lang="en-US" dirty="0" smtClean="0"/>
              <a:t>requirements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providing </a:t>
            </a:r>
            <a:r>
              <a:rPr lang="en-US" dirty="0" smtClean="0"/>
              <a:t>“investment </a:t>
            </a:r>
            <a:r>
              <a:rPr lang="en-US" dirty="0"/>
              <a:t>education” or </a:t>
            </a:r>
            <a:r>
              <a:rPr lang="en-US" dirty="0" smtClean="0"/>
              <a:t>“retirement education”</a:t>
            </a:r>
          </a:p>
        </p:txBody>
      </p:sp>
    </p:spTree>
    <p:extLst>
      <p:ext uri="{BB962C8B-B14F-4D97-AF65-F5344CB8AC3E}">
        <p14:creationId xmlns:p14="http://schemas.microsoft.com/office/powerpoint/2010/main" val="7596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2015 Proposed Regulation:  </a:t>
            </a:r>
            <a:r>
              <a:rPr lang="en-US" dirty="0"/>
              <a:t>Content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Exemptions</a:t>
            </a:r>
            <a:r>
              <a:rPr lang="en-US" sz="2400" dirty="0" smtClean="0"/>
              <a:t>.  </a:t>
            </a:r>
            <a:endParaRPr lang="en-US" sz="2400" u="sng" dirty="0" smtClean="0"/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/>
              <a:t>“Best </a:t>
            </a:r>
            <a:r>
              <a:rPr lang="en-US" dirty="0" smtClean="0"/>
              <a:t>Interest” Contract Exemption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Principal Transaction Exemption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Amendments to Existing PTEs</a:t>
            </a:r>
          </a:p>
          <a:p>
            <a:pPr lvl="2"/>
            <a:r>
              <a:rPr lang="en-US" dirty="0" smtClean="0"/>
              <a:t>86-128 (Exemption for Securities Transactions Involving Employee Benefit Plans and Broker-Dealers)</a:t>
            </a:r>
          </a:p>
          <a:p>
            <a:pPr lvl="2"/>
            <a:r>
              <a:rPr lang="en-US" dirty="0" smtClean="0"/>
              <a:t>84-24 (</a:t>
            </a:r>
            <a:r>
              <a:rPr lang="en-US" dirty="0"/>
              <a:t>Class Exemption for Certain Transactions Involving Insurance Agents and Brokers, Pension Consultants, Insurance Companies, Investment Companies and Investment Company Principal </a:t>
            </a:r>
            <a:r>
              <a:rPr lang="en-US" dirty="0" smtClean="0"/>
              <a:t>Underwriters)</a:t>
            </a:r>
          </a:p>
          <a:p>
            <a:pPr lvl="2"/>
            <a:r>
              <a:rPr lang="en-US" dirty="0" smtClean="0"/>
              <a:t>Amendments to other PTEs to conform with Best Interest Contract exemption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50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2015 Proposed Regulation:  </a:t>
            </a:r>
            <a:r>
              <a:rPr lang="en-US" dirty="0"/>
              <a:t>Content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DOL Requests for Comment</a:t>
            </a:r>
            <a:r>
              <a:rPr lang="en-US" sz="2400" dirty="0"/>
              <a:t>:</a:t>
            </a:r>
            <a:r>
              <a:rPr lang="en-US" sz="2400" dirty="0" smtClean="0"/>
              <a:t>  </a:t>
            </a:r>
            <a:endParaRPr lang="en-US" sz="2400" u="sng" dirty="0" smtClean="0"/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/>
              <a:t>Whether to allow streamlined exemption for high-quality, low-fee investments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Whether to include other non-ERISA arrangements (such as HSAs) in proposal</a:t>
            </a:r>
            <a:r>
              <a:rPr lang="en-US" dirty="0" smtClean="0"/>
              <a:t>;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Input on the line between advice and education in the context of distribution-related information;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Whether </a:t>
            </a:r>
            <a:r>
              <a:rPr lang="en-US" dirty="0"/>
              <a:t>to adopt FINRA standards on which a communication rises to the level of a “recommendation</a:t>
            </a:r>
            <a:r>
              <a:rPr lang="en-US" dirty="0" smtClean="0"/>
              <a:t>”;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12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2015 Proposed Regulation:  </a:t>
            </a:r>
            <a:r>
              <a:rPr lang="en-US" dirty="0"/>
              <a:t>Content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DOL Requests for Comment, cont.</a:t>
            </a:r>
            <a:r>
              <a:rPr lang="en-US" sz="2400" dirty="0" smtClean="0"/>
              <a:t>:  </a:t>
            </a:r>
            <a:endParaRPr lang="en-US" sz="2400" u="sng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Whether platform selection carve out should be extended to non-ERISA plans;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scope of and plan size for the </a:t>
            </a:r>
            <a:r>
              <a:rPr lang="en-US" smtClean="0"/>
              <a:t>seller’s carve out</a:t>
            </a:r>
            <a:r>
              <a:rPr lang="en-US" dirty="0" smtClean="0"/>
              <a:t>; and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Whether </a:t>
            </a:r>
            <a:r>
              <a:rPr lang="en-US" dirty="0"/>
              <a:t>to delay the application of certain requirements of the Best Interest Contract Exemption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584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2015 Proposed Regulation: 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Efforts to Address Concerns with 2010 Proposal</a:t>
            </a:r>
            <a:r>
              <a:rPr lang="en-US" sz="2400" dirty="0" smtClean="0"/>
              <a:t>.  </a:t>
            </a:r>
            <a:endParaRPr lang="en-US" sz="2400" u="sng" dirty="0" smtClean="0"/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 smtClean="0"/>
              <a:t>Responses to </a:t>
            </a:r>
            <a:r>
              <a:rPr lang="en-US" dirty="0" err="1" smtClean="0"/>
              <a:t>overbreadth</a:t>
            </a:r>
            <a:r>
              <a:rPr lang="en-US" dirty="0" smtClean="0"/>
              <a:t> concerns:</a:t>
            </a:r>
          </a:p>
          <a:p>
            <a:pPr lvl="2"/>
            <a:r>
              <a:rPr lang="en-US" dirty="0" smtClean="0"/>
              <a:t>Functional definition of fiduciary</a:t>
            </a:r>
          </a:p>
          <a:p>
            <a:pPr lvl="2"/>
            <a:r>
              <a:rPr lang="en-US" dirty="0" smtClean="0"/>
              <a:t>Recognizes “two hat” principle</a:t>
            </a:r>
          </a:p>
          <a:p>
            <a:pPr lvl="2"/>
            <a:r>
              <a:rPr lang="en-US" dirty="0" smtClean="0"/>
              <a:t>Requires targeted advice</a:t>
            </a:r>
          </a:p>
          <a:p>
            <a:pPr lvl="2"/>
            <a:r>
              <a:rPr lang="en-US" dirty="0" smtClean="0"/>
              <a:t>No fiduciary status for newsletters, generalized proxy statements, and general educational information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Swaps carve out and broadened appraisal carve out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Agreement that merely offering </a:t>
            </a:r>
            <a:r>
              <a:rPr lang="en-US" dirty="0"/>
              <a:t>plan a menu of investment options =/= investment advice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Recognition that participant education should be encouraged</a:t>
            </a:r>
          </a:p>
        </p:txBody>
      </p:sp>
    </p:spTree>
    <p:extLst>
      <p:ext uri="{BB962C8B-B14F-4D97-AF65-F5344CB8AC3E}">
        <p14:creationId xmlns:p14="http://schemas.microsoft.com/office/powerpoint/2010/main" val="14274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Background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2015 </a:t>
            </a:r>
            <a:r>
              <a:rPr lang="en-US" sz="2800" dirty="0" smtClean="0"/>
              <a:t>Proposal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 smtClean="0"/>
              <a:t>Timing and Process</a:t>
            </a:r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2015 Proposed Regulation: 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Primary Concerns:</a:t>
            </a:r>
            <a:r>
              <a:rPr lang="en-US" sz="2400" dirty="0"/>
              <a:t> </a:t>
            </a:r>
            <a:r>
              <a:rPr lang="en-US" sz="2400" dirty="0" smtClean="0"/>
              <a:t> Biggest </a:t>
            </a:r>
            <a:r>
              <a:rPr lang="en-US" sz="2400" dirty="0"/>
              <a:t>issue applies to IRA financial </a:t>
            </a:r>
            <a:r>
              <a:rPr lang="en-US" sz="2400" dirty="0" smtClean="0"/>
              <a:t>advisors–Best Interest Contract Exemption</a:t>
            </a:r>
            <a:endParaRPr lang="en-US" sz="2400" u="sng" dirty="0" smtClean="0"/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 smtClean="0"/>
              <a:t>Held to ERISA-like standards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Required to acknowledge fiduciary status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Expansive disclosures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Private right of action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82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2015 Proposed Regulation: 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Large Employers’ Concerns</a:t>
            </a:r>
            <a:r>
              <a:rPr lang="en-US" sz="2400" dirty="0" smtClean="0"/>
              <a:t>  </a:t>
            </a:r>
            <a:endParaRPr lang="en-US" sz="2400" u="sng" dirty="0" smtClean="0"/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 smtClean="0"/>
              <a:t>Potential fiduciary status for HR and other employees who interact with participants</a:t>
            </a:r>
          </a:p>
          <a:p>
            <a:pPr lvl="2"/>
            <a:r>
              <a:rPr lang="en-US" dirty="0" smtClean="0"/>
              <a:t>“recommendation” definition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ompensation issues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Potential fiduciary status of call center employees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Changes in definition of “education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Contracts with </a:t>
            </a:r>
            <a:r>
              <a:rPr lang="en-US" dirty="0" smtClean="0"/>
              <a:t>service providers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43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 and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Timing and Process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DOL Timing</a:t>
            </a:r>
            <a:r>
              <a:rPr lang="en-US" sz="2400" dirty="0" smtClean="0"/>
              <a:t>:</a:t>
            </a:r>
            <a:endParaRPr lang="en-US" sz="2400" u="sng" dirty="0" smtClean="0"/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 smtClean="0"/>
              <a:t>Comments are due July 6, 2015</a:t>
            </a:r>
          </a:p>
          <a:p>
            <a:pPr lvl="2"/>
            <a:r>
              <a:rPr lang="en-US" dirty="0" smtClean="0"/>
              <a:t>Request to extend comment deadline pending</a:t>
            </a:r>
          </a:p>
          <a:p>
            <a:pPr lvl="2"/>
            <a:r>
              <a:rPr lang="en-US" dirty="0" smtClean="0"/>
              <a:t>ERIC will comment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Hearing 30 days after comment deadline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Effective date:  60 days after publication in FR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Applicability date:  8 months after publication in FR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52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Mike Francese</a:t>
            </a:r>
          </a:p>
          <a:p>
            <a:r>
              <a:rPr lang="en-US" dirty="0" smtClean="0"/>
              <a:t>202.662.5413</a:t>
            </a:r>
          </a:p>
          <a:p>
            <a:r>
              <a:rPr lang="en-US" dirty="0" smtClean="0"/>
              <a:t>mfrancese@cov.com</a:t>
            </a:r>
          </a:p>
        </p:txBody>
      </p:sp>
    </p:spTree>
    <p:extLst>
      <p:ext uri="{BB962C8B-B14F-4D97-AF65-F5344CB8AC3E}">
        <p14:creationId xmlns:p14="http://schemas.microsoft.com/office/powerpoint/2010/main" val="3369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Statutory Definition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Current Regulation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2010 Proposed Regulation</a:t>
            </a:r>
          </a:p>
        </p:txBody>
      </p:sp>
    </p:spTree>
    <p:extLst>
      <p:ext uri="{BB962C8B-B14F-4D97-AF65-F5344CB8AC3E}">
        <p14:creationId xmlns:p14="http://schemas.microsoft.com/office/powerpoint/2010/main" val="17481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Statutory Definition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Generally, a person is a fiduciary with respect to the plan to the extent that he or she: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dirty="0"/>
              <a:t>exercises discretionary authority or control with respect to management of the plan or disposition of its assets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u="sng" dirty="0"/>
              <a:t>renders investment advice for a fee or other compensation, direct or indirect</a:t>
            </a:r>
            <a:r>
              <a:rPr lang="en-US" dirty="0"/>
              <a:t>, with respect to any moneys or other property of such plan, or has any authority or responsibility to do </a:t>
            </a:r>
            <a:r>
              <a:rPr lang="en-US" dirty="0" smtClean="0"/>
              <a:t>so; or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has any discretionary authority or discretionary responsibility in the administration of such </a:t>
            </a:r>
            <a:r>
              <a:rPr lang="en-US" dirty="0" smtClean="0"/>
              <a:t>plan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sz="1800" i="1" dirty="0"/>
              <a:t>See </a:t>
            </a:r>
            <a:r>
              <a:rPr lang="en-US" sz="1800" dirty="0"/>
              <a:t>ERISA § 3(21)(A); Code § 4975(e)(3</a:t>
            </a:r>
            <a:r>
              <a:rPr lang="en-US" sz="1800" dirty="0" smtClean="0"/>
              <a:t>)</a:t>
            </a:r>
            <a:endParaRPr lang="en-US" sz="1800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69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Current Regulation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Five-Part Test</a:t>
            </a:r>
            <a:r>
              <a:rPr lang="en-US" sz="2400" dirty="0" smtClean="0"/>
              <a:t>. Fiduciary status if a person: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b="1" dirty="0"/>
              <a:t>makes recommendations</a:t>
            </a:r>
            <a:r>
              <a:rPr lang="en-US" dirty="0"/>
              <a:t> on investing in, purchasing, or selling securities or other property, or gives advice as to their value,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on </a:t>
            </a:r>
            <a:r>
              <a:rPr lang="en-US" dirty="0"/>
              <a:t>a </a:t>
            </a:r>
            <a:r>
              <a:rPr lang="en-US" b="1" dirty="0"/>
              <a:t>regular basis</a:t>
            </a:r>
            <a:r>
              <a:rPr lang="en-US" dirty="0"/>
              <a:t>,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pursuant </a:t>
            </a:r>
            <a:r>
              <a:rPr lang="en-US" dirty="0"/>
              <a:t>to a </a:t>
            </a:r>
            <a:r>
              <a:rPr lang="en-US" b="1" dirty="0"/>
              <a:t>mutual understanding</a:t>
            </a:r>
            <a:r>
              <a:rPr lang="en-US" dirty="0"/>
              <a:t> that the advice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will </a:t>
            </a:r>
            <a:r>
              <a:rPr lang="en-US" dirty="0"/>
              <a:t>serve as a </a:t>
            </a:r>
            <a:r>
              <a:rPr lang="en-US" b="1" dirty="0"/>
              <a:t>primary basis</a:t>
            </a:r>
            <a:r>
              <a:rPr lang="en-US" dirty="0"/>
              <a:t> for investment decisions, </a:t>
            </a:r>
            <a:r>
              <a:rPr lang="en-US" u="sng" dirty="0"/>
              <a:t>and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will </a:t>
            </a:r>
            <a:r>
              <a:rPr lang="en-US" dirty="0"/>
              <a:t>be </a:t>
            </a:r>
            <a:r>
              <a:rPr lang="en-US" b="1" dirty="0"/>
              <a:t>individualized</a:t>
            </a:r>
            <a:r>
              <a:rPr lang="en-US" dirty="0"/>
              <a:t> to the particular needs of the </a:t>
            </a:r>
            <a:r>
              <a:rPr lang="en-US" dirty="0" smtClean="0"/>
              <a:t>plan</a:t>
            </a:r>
            <a:endParaRPr lang="en-US" sz="4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532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Current Regulation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DOL’s concerns: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lvl="1"/>
            <a:r>
              <a:rPr lang="en-US" dirty="0" smtClean="0"/>
              <a:t>Dramatic changes in investment marketplace since 1975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Too easy to avoid fiduciary responsibility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Many </a:t>
            </a:r>
            <a:r>
              <a:rPr lang="en-US" dirty="0"/>
              <a:t>advisors not subject to </a:t>
            </a:r>
            <a:r>
              <a:rPr lang="en-US" dirty="0" smtClean="0"/>
              <a:t>ERISA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Undisclosed conflicts of interest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Regulation substantially narrower than statute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357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2010 Proposed Regulation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Status-Based Approach</a:t>
            </a:r>
            <a:r>
              <a:rPr lang="en-US" sz="2400" dirty="0" smtClean="0"/>
              <a:t>. Fiduciary status if a person:</a:t>
            </a:r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/>
              <a:t>provides one of the following types of </a:t>
            </a:r>
            <a:r>
              <a:rPr lang="en-US" dirty="0" smtClean="0"/>
              <a:t>advice:</a:t>
            </a:r>
          </a:p>
          <a:p>
            <a:pPr lvl="2"/>
            <a:r>
              <a:rPr lang="en-US" dirty="0"/>
              <a:t>appraisals or fairness opinions about the value of securities or other property; </a:t>
            </a:r>
            <a:endParaRPr lang="en-US" dirty="0" smtClean="0"/>
          </a:p>
          <a:p>
            <a:pPr lvl="2"/>
            <a:r>
              <a:rPr lang="en-US" dirty="0" smtClean="0"/>
              <a:t>recommendations </a:t>
            </a:r>
            <a:r>
              <a:rPr lang="en-US" dirty="0"/>
              <a:t>on investing in, purchasing, holding, or selling securities; </a:t>
            </a:r>
            <a:r>
              <a:rPr lang="en-US" dirty="0" smtClean="0"/>
              <a:t>or</a:t>
            </a:r>
          </a:p>
          <a:p>
            <a:pPr lvl="2"/>
            <a:r>
              <a:rPr lang="en-US" dirty="0" smtClean="0"/>
              <a:t>recommendations </a:t>
            </a:r>
            <a:r>
              <a:rPr lang="en-US" dirty="0"/>
              <a:t>as to the management of securities or other property; </a:t>
            </a:r>
            <a:r>
              <a:rPr lang="en-US" u="sng" dirty="0"/>
              <a:t>and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sz="1100" dirty="0" smtClean="0"/>
          </a:p>
          <a:p>
            <a:pPr lvl="1"/>
            <a:r>
              <a:rPr lang="en-US" dirty="0"/>
              <a:t>meets one of the following </a:t>
            </a:r>
            <a:r>
              <a:rPr lang="en-US" dirty="0" smtClean="0"/>
              <a:t>conditions:</a:t>
            </a:r>
          </a:p>
          <a:p>
            <a:pPr lvl="2"/>
            <a:r>
              <a:rPr lang="en-US" dirty="0"/>
              <a:t>represents that </a:t>
            </a:r>
            <a:r>
              <a:rPr lang="en-US" dirty="0" smtClean="0"/>
              <a:t>he or she is </a:t>
            </a:r>
            <a:r>
              <a:rPr lang="en-US" dirty="0"/>
              <a:t>acting as an ERISA fiduciary; </a:t>
            </a:r>
            <a:endParaRPr lang="en-US" dirty="0" smtClean="0"/>
          </a:p>
          <a:p>
            <a:pPr lvl="2"/>
            <a:r>
              <a:rPr lang="en-US" dirty="0" smtClean="0"/>
              <a:t>is </a:t>
            </a:r>
            <a:r>
              <a:rPr lang="en-US" dirty="0"/>
              <a:t>already an ERISA fiduciary to the plan; </a:t>
            </a:r>
            <a:endParaRPr lang="en-US" dirty="0" smtClean="0"/>
          </a:p>
          <a:p>
            <a:pPr lvl="2"/>
            <a:r>
              <a:rPr lang="en-US" dirty="0" smtClean="0"/>
              <a:t>is </a:t>
            </a:r>
            <a:r>
              <a:rPr lang="en-US" dirty="0"/>
              <a:t>an investment adviser under the Investment Advisers Act of 1940; or </a:t>
            </a:r>
            <a:endParaRPr lang="en-US" dirty="0" smtClean="0"/>
          </a:p>
          <a:p>
            <a:pPr lvl="2"/>
            <a:r>
              <a:rPr lang="en-US" dirty="0" smtClean="0"/>
              <a:t>provides </a:t>
            </a:r>
            <a:r>
              <a:rPr lang="en-US" dirty="0"/>
              <a:t>the advice pursuant to an agreement or understanding that the advice </a:t>
            </a:r>
            <a:r>
              <a:rPr lang="en-US" b="1" dirty="0"/>
              <a:t>may be considered</a:t>
            </a:r>
            <a:r>
              <a:rPr lang="en-US" dirty="0"/>
              <a:t> in connection with investment or management decisions and will be individualized to the needs of the plan.</a:t>
            </a:r>
            <a:endParaRPr lang="en-US" sz="4000" dirty="0" smtClean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5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2010 Proposed Regulation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Carve Outs</a:t>
            </a:r>
            <a:r>
              <a:rPr lang="en-US" sz="2400" dirty="0" smtClean="0"/>
              <a:t>.  No fiduciary status for:</a:t>
            </a:r>
            <a:endParaRPr lang="en-US" sz="2400" u="sng" dirty="0" smtClean="0"/>
          </a:p>
          <a:p>
            <a:pPr marL="0" indent="0">
              <a:buNone/>
            </a:pPr>
            <a:endParaRPr lang="en-US" sz="1100" u="sng" dirty="0" smtClean="0"/>
          </a:p>
          <a:p>
            <a:pPr lvl="1"/>
            <a:r>
              <a:rPr lang="en-US" dirty="0" smtClean="0"/>
              <a:t>certain purchasers/sellers adverse to the plan a transaction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general financial/investment information under existing DOL guidance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non-individualized marketing of investment option platforms to 401(k) plan fiduciaries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appraisals to plans for use </a:t>
            </a:r>
            <a:r>
              <a:rPr lang="en-US" u="sng" dirty="0" smtClean="0"/>
              <a:t>only</a:t>
            </a:r>
            <a:r>
              <a:rPr lang="en-US" dirty="0" smtClean="0"/>
              <a:t> for reporting to DOL/IRS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238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[Covington]">
  <a:themeElements>
    <a:clrScheme name="[CovingtonColors]">
      <a:dk1>
        <a:srgbClr val="000000"/>
      </a:dk1>
      <a:lt1>
        <a:srgbClr val="FFFFFF"/>
      </a:lt1>
      <a:dk2>
        <a:srgbClr val="0F4859"/>
      </a:dk2>
      <a:lt2>
        <a:srgbClr val="F0F0F0"/>
      </a:lt2>
      <a:accent1>
        <a:srgbClr val="007A96"/>
      </a:accent1>
      <a:accent2>
        <a:srgbClr val="3A6F8F"/>
      </a:accent2>
      <a:accent3>
        <a:srgbClr val="4DB3D0"/>
      </a:accent3>
      <a:accent4>
        <a:srgbClr val="A0A0A0"/>
      </a:accent4>
      <a:accent5>
        <a:srgbClr val="8BD3F5"/>
      </a:accent5>
      <a:accent6>
        <a:srgbClr val="90C6A2"/>
      </a:accent6>
      <a:hlink>
        <a:srgbClr val="0F4859"/>
      </a:hlink>
      <a:folHlink>
        <a:srgbClr val="0F4859"/>
      </a:folHlink>
    </a:clrScheme>
    <a:fontScheme name="[CovingtonFonts]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[Covington]</Template>
  <TotalTime>2953</TotalTime>
  <Words>1140</Words>
  <Application>Microsoft Office PowerPoint</Application>
  <PresentationFormat>On-screen Show (4:3)</PresentationFormat>
  <Paragraphs>216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[Covington]</vt:lpstr>
      <vt:lpstr>DOL’s Proposed Guidance Regarding Fiduciary Status  </vt:lpstr>
      <vt:lpstr>Agenda</vt:lpstr>
      <vt:lpstr>Background</vt:lpstr>
      <vt:lpstr>Background</vt:lpstr>
      <vt:lpstr>Statutory Definition</vt:lpstr>
      <vt:lpstr>Current Regulation</vt:lpstr>
      <vt:lpstr>Current Regulation</vt:lpstr>
      <vt:lpstr>2010 Proposed Regulation</vt:lpstr>
      <vt:lpstr>2010 Proposed Regulation</vt:lpstr>
      <vt:lpstr>2010 Proposed Regulation</vt:lpstr>
      <vt:lpstr>2015 Proposed Regulation</vt:lpstr>
      <vt:lpstr>2015 Proposed Regulation</vt:lpstr>
      <vt:lpstr>2015 Proposed Regulation :  Content</vt:lpstr>
      <vt:lpstr>2015 Proposed Regulation:  Content</vt:lpstr>
      <vt:lpstr>2015 Proposed Regulation:  Content</vt:lpstr>
      <vt:lpstr>2015 Proposed Regulation:  Content</vt:lpstr>
      <vt:lpstr>2015 Proposed Regulation:  Content</vt:lpstr>
      <vt:lpstr>2015 Proposed Regulation:  Content</vt:lpstr>
      <vt:lpstr>2015 Proposed Regulation:  Analysis</vt:lpstr>
      <vt:lpstr>2015 Proposed Regulation:  Analysis</vt:lpstr>
      <vt:lpstr>2015 Proposed Regulation:  Analysis</vt:lpstr>
      <vt:lpstr>Timing and Process</vt:lpstr>
      <vt:lpstr>Timing and Process</vt:lpstr>
      <vt:lpstr>Questions?</vt:lpstr>
    </vt:vector>
  </TitlesOfParts>
  <Company>Covington &amp; Burling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Finnegan, David</dc:creator>
  <cp:lastModifiedBy>Mark Karkenny</cp:lastModifiedBy>
  <cp:revision>261</cp:revision>
  <cp:lastPrinted>2015-05-11T15:04:25Z</cp:lastPrinted>
  <dcterms:created xsi:type="dcterms:W3CDTF">2014-12-02T15:20:13Z</dcterms:created>
  <dcterms:modified xsi:type="dcterms:W3CDTF">2015-05-11T18:03:32Z</dcterms:modified>
</cp:coreProperties>
</file>