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7" r:id="rId3"/>
    <p:sldMasterId id="2147483698" r:id="rId4"/>
    <p:sldMasterId id="2147483700" r:id="rId5"/>
    <p:sldMasterId id="2147483702" r:id="rId6"/>
  </p:sldMasterIdLst>
  <p:notesMasterIdLst>
    <p:notesMasterId r:id="rId32"/>
  </p:notesMasterIdLst>
  <p:sldIdLst>
    <p:sldId id="288" r:id="rId7"/>
    <p:sldId id="262" r:id="rId8"/>
    <p:sldId id="267" r:id="rId9"/>
    <p:sldId id="264" r:id="rId10"/>
    <p:sldId id="265" r:id="rId11"/>
    <p:sldId id="258" r:id="rId12"/>
    <p:sldId id="257" r:id="rId13"/>
    <p:sldId id="268" r:id="rId14"/>
    <p:sldId id="272" r:id="rId15"/>
    <p:sldId id="273" r:id="rId16"/>
    <p:sldId id="274" r:id="rId17"/>
    <p:sldId id="283" r:id="rId18"/>
    <p:sldId id="287" r:id="rId19"/>
    <p:sldId id="275" r:id="rId20"/>
    <p:sldId id="276" r:id="rId21"/>
    <p:sldId id="277" r:id="rId22"/>
    <p:sldId id="278" r:id="rId23"/>
    <p:sldId id="284" r:id="rId24"/>
    <p:sldId id="285" r:id="rId25"/>
    <p:sldId id="286" r:id="rId26"/>
    <p:sldId id="281" r:id="rId27"/>
    <p:sldId id="293" r:id="rId28"/>
    <p:sldId id="289" r:id="rId29"/>
    <p:sldId id="290"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146" autoAdjust="0"/>
    <p:restoredTop sz="94660"/>
  </p:normalViewPr>
  <p:slideViewPr>
    <p:cSldViewPr>
      <p:cViewPr varScale="1">
        <p:scale>
          <a:sx n="66" d="100"/>
          <a:sy n="66" d="100"/>
        </p:scale>
        <p:origin x="-6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F331B-F367-4A4D-B939-4EEA2339627E}" type="datetimeFigureOut">
              <a:rPr lang="en-US" smtClean="0"/>
              <a:pPr/>
              <a:t>6/18/2013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90CB9-5376-4727-991F-A97B50775A0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2438400"/>
          </a:xfrm>
          <a:prstGeom prst="rect">
            <a:avLst/>
          </a:prstGeom>
          <a:solidFill>
            <a:srgbClr val="008BA6"/>
          </a:solidFill>
          <a:ln w="9525">
            <a:noFill/>
            <a:miter lim="800000"/>
            <a:headEnd/>
            <a:tailEnd/>
          </a:ln>
        </p:spPr>
        <p:txBody>
          <a:bodyPr wrap="none" anchor="ctr"/>
          <a:lstStyle/>
          <a:p>
            <a:endParaRPr lang="en-US" dirty="0"/>
          </a:p>
        </p:txBody>
      </p:sp>
      <p:pic>
        <p:nvPicPr>
          <p:cNvPr id="11" name="Picture 10" descr="Together-azure.png"/>
          <p:cNvPicPr>
            <a:picLocks noChangeAspect="1"/>
          </p:cNvPicPr>
          <p:nvPr userDrawn="1"/>
        </p:nvPicPr>
        <p:blipFill>
          <a:blip r:embed="rId2" cstate="print"/>
          <a:stretch>
            <a:fillRect/>
          </a:stretch>
        </p:blipFill>
        <p:spPr>
          <a:xfrm>
            <a:off x="-28575" y="576532"/>
            <a:ext cx="9144000" cy="2416757"/>
          </a:xfrm>
          <a:prstGeom prst="rect">
            <a:avLst/>
          </a:prstGeom>
        </p:spPr>
      </p:pic>
      <p:sp>
        <p:nvSpPr>
          <p:cNvPr id="84996" name="Rectangle 4"/>
          <p:cNvSpPr>
            <a:spLocks noGrp="1" noChangeArrowheads="1"/>
          </p:cNvSpPr>
          <p:nvPr>
            <p:ph type="ctrTitle"/>
          </p:nvPr>
        </p:nvSpPr>
        <p:spPr>
          <a:xfrm>
            <a:off x="3200400" y="1219200"/>
            <a:ext cx="5486400" cy="784225"/>
          </a:xfrm>
        </p:spPr>
        <p:txBody>
          <a:bodyPr/>
          <a:lstStyle>
            <a:lvl1pPr algn="r">
              <a:defRPr/>
            </a:lvl1pPr>
          </a:lstStyle>
          <a:p>
            <a:r>
              <a:rPr lang="en-US"/>
              <a:t>Click to edit Master title style</a:t>
            </a:r>
          </a:p>
        </p:txBody>
      </p:sp>
      <p:pic>
        <p:nvPicPr>
          <p:cNvPr id="85013" name="Picture 21" descr="MLB-Logo_KO"/>
          <p:cNvPicPr>
            <a:picLocks noChangeAspect="1" noChangeArrowheads="1"/>
          </p:cNvPicPr>
          <p:nvPr/>
        </p:nvPicPr>
        <p:blipFill>
          <a:blip r:embed="rId3" cstate="print"/>
          <a:srcRect/>
          <a:stretch>
            <a:fillRect/>
          </a:stretch>
        </p:blipFill>
        <p:spPr bwMode="auto">
          <a:xfrm>
            <a:off x="346075" y="381000"/>
            <a:ext cx="2435225" cy="411163"/>
          </a:xfrm>
          <a:prstGeom prst="rect">
            <a:avLst/>
          </a:prstGeom>
          <a:noFill/>
        </p:spPr>
      </p:pic>
      <p:sp>
        <p:nvSpPr>
          <p:cNvPr id="10" name="Rectangle 9"/>
          <p:cNvSpPr/>
          <p:nvPr userDrawn="1"/>
        </p:nvSpPr>
        <p:spPr bwMode="auto">
          <a:xfrm>
            <a:off x="0" y="2438400"/>
            <a:ext cx="9144000" cy="44196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014" name="Rectangle 22"/>
          <p:cNvSpPr>
            <a:spLocks noGrp="1" noChangeArrowheads="1"/>
          </p:cNvSpPr>
          <p:nvPr>
            <p:ph type="subTitle" sz="quarter" idx="1"/>
          </p:nvPr>
        </p:nvSpPr>
        <p:spPr>
          <a:xfrm>
            <a:off x="3352800" y="2743200"/>
            <a:ext cx="5334000" cy="1143000"/>
          </a:xfrm>
        </p:spPr>
        <p:txBody>
          <a:bodyPr/>
          <a:lstStyle>
            <a:lvl1pPr marL="0" indent="0" algn="r">
              <a:buFontTx/>
              <a:buNone/>
              <a:defRPr sz="1600">
                <a:solidFill>
                  <a:srgbClr val="008BA6"/>
                </a:solidFill>
              </a:defRPr>
            </a:lvl1pPr>
          </a:lstStyle>
          <a:p>
            <a:r>
              <a:rPr lang="en-US" dirty="0"/>
              <a:t>Click to edit Master subtitle style</a:t>
            </a:r>
          </a:p>
        </p:txBody>
      </p:sp>
      <p:pic>
        <p:nvPicPr>
          <p:cNvPr id="85029" name="Picture 37" descr="Descender_G_Azure"/>
          <p:cNvPicPr>
            <a:picLocks noChangeAspect="1" noChangeArrowheads="1"/>
          </p:cNvPicPr>
          <p:nvPr userDrawn="1"/>
        </p:nvPicPr>
        <p:blipFill>
          <a:blip r:embed="rId4" cstate="print"/>
          <a:srcRect/>
          <a:stretch>
            <a:fillRect/>
          </a:stretch>
        </p:blipFill>
        <p:spPr bwMode="auto">
          <a:xfrm>
            <a:off x="2177570" y="2413000"/>
            <a:ext cx="1096963" cy="508000"/>
          </a:xfrm>
          <a:prstGeom prst="rect">
            <a:avLst/>
          </a:prstGeom>
          <a:noFill/>
        </p:spPr>
      </p:pic>
      <p:sp>
        <p:nvSpPr>
          <p:cNvPr id="85016" name="Text Box 24"/>
          <p:cNvSpPr txBox="1">
            <a:spLocks noChangeArrowheads="1"/>
          </p:cNvSpPr>
          <p:nvPr userDrawn="1"/>
        </p:nvSpPr>
        <p:spPr bwMode="auto">
          <a:xfrm>
            <a:off x="320675" y="6324600"/>
            <a:ext cx="1736725" cy="274638"/>
          </a:xfrm>
          <a:prstGeom prst="rect">
            <a:avLst/>
          </a:prstGeom>
          <a:noFill/>
          <a:ln w="9525" algn="ctr">
            <a:noFill/>
            <a:miter lim="800000"/>
            <a:headEnd/>
            <a:tailEnd/>
          </a:ln>
          <a:effectLst/>
        </p:spPr>
        <p:txBody>
          <a:bodyPr wrap="none">
            <a:spAutoFit/>
          </a:bodyPr>
          <a:lstStyle/>
          <a:p>
            <a:r>
              <a:rPr lang="en-US" sz="1200" dirty="0">
                <a:solidFill>
                  <a:srgbClr val="008BA6"/>
                </a:solidFill>
              </a:rPr>
              <a:t>www.morganlewis.com</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E9A59C-A613-487B-B941-0C2FDCD9998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5C0CF3-5AA8-4F1C-A16E-753821E37EA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28800"/>
            <a:ext cx="4038600" cy="4114800"/>
          </a:xfrm>
        </p:spPr>
        <p:txBody>
          <a:bodyPr/>
          <a:lstStyle/>
          <a:p>
            <a:endParaRPr lang="en-US" dirty="0"/>
          </a:p>
        </p:txBody>
      </p:sp>
      <p:sp>
        <p:nvSpPr>
          <p:cNvPr id="4" name="Text Placeholder 3"/>
          <p:cNvSpPr>
            <a:spLocks noGrp="1"/>
          </p:cNvSpPr>
          <p:nvPr>
            <p:ph type="body" sz="half" idx="2"/>
          </p:nvPr>
        </p:nvSpPr>
        <p:spPr>
          <a:xfrm>
            <a:off x="4648200" y="18288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886200" y="6451600"/>
            <a:ext cx="1676400" cy="304800"/>
          </a:xfrm>
        </p:spPr>
        <p:txBody>
          <a:bodyPr/>
          <a:lstStyle>
            <a:lvl1pPr>
              <a:defRPr/>
            </a:lvl1pPr>
          </a:lstStyle>
          <a:p>
            <a:fld id="{5B26410E-D0CB-4FAD-9EB5-675934D3AEB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764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886200" y="6451600"/>
            <a:ext cx="1676400" cy="304800"/>
          </a:xfrm>
        </p:spPr>
        <p:txBody>
          <a:bodyPr/>
          <a:lstStyle>
            <a:lvl1pPr>
              <a:defRPr/>
            </a:lvl1pPr>
          </a:lstStyle>
          <a:p>
            <a:fld id="{19DA3121-94E1-4A4F-B28A-4C224E8A5B4B}"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438400"/>
          </a:xfrm>
          <a:prstGeom prst="rect">
            <a:avLst/>
          </a:prstGeom>
          <a:solidFill>
            <a:srgbClr val="008BA6"/>
          </a:solidFill>
          <a:ln w="9525">
            <a:noFill/>
            <a:miter lim="800000"/>
            <a:headEnd/>
            <a:tailEnd/>
          </a:ln>
        </p:spPr>
        <p:txBody>
          <a:bodyPr wrap="none" anchor="ctr"/>
          <a:lstStyle/>
          <a:p>
            <a:pPr>
              <a:defRPr/>
            </a:pPr>
            <a:endParaRPr lang="en-US" dirty="0"/>
          </a:p>
        </p:txBody>
      </p:sp>
      <p:pic>
        <p:nvPicPr>
          <p:cNvPr id="6" name="Picture 4" descr="11662689"/>
          <p:cNvPicPr>
            <a:picLocks noChangeAspect="1" noChangeArrowheads="1"/>
          </p:cNvPicPr>
          <p:nvPr/>
        </p:nvPicPr>
        <p:blipFill>
          <a:blip r:embed="rId2" cstate="print"/>
          <a:srcRect t="22699" b="4617"/>
          <a:stretch>
            <a:fillRect/>
          </a:stretch>
        </p:blipFill>
        <p:spPr bwMode="auto">
          <a:xfrm>
            <a:off x="0" y="2435225"/>
            <a:ext cx="9144000" cy="4422775"/>
          </a:xfrm>
          <a:prstGeom prst="rect">
            <a:avLst/>
          </a:prstGeom>
          <a:noFill/>
          <a:ln w="9525">
            <a:noFill/>
            <a:miter lim="800000"/>
            <a:headEnd/>
            <a:tailEnd/>
          </a:ln>
        </p:spPr>
      </p:pic>
      <p:sp>
        <p:nvSpPr>
          <p:cNvPr id="7" name="Text Box 6"/>
          <p:cNvSpPr txBox="1">
            <a:spLocks noChangeArrowheads="1"/>
          </p:cNvSpPr>
          <p:nvPr/>
        </p:nvSpPr>
        <p:spPr bwMode="auto">
          <a:xfrm>
            <a:off x="320675" y="6324600"/>
            <a:ext cx="1736725" cy="274638"/>
          </a:xfrm>
          <a:prstGeom prst="rect">
            <a:avLst/>
          </a:prstGeom>
          <a:noFill/>
          <a:ln w="9525" algn="ctr">
            <a:noFill/>
            <a:miter lim="800000"/>
            <a:headEnd/>
            <a:tailEnd/>
          </a:ln>
          <a:effectLst/>
        </p:spPr>
        <p:txBody>
          <a:bodyPr wrap="none">
            <a:spAutoFit/>
          </a:bodyPr>
          <a:lstStyle/>
          <a:p>
            <a:pPr>
              <a:defRPr/>
            </a:pPr>
            <a:r>
              <a:rPr lang="en-US" sz="1200" dirty="0">
                <a:solidFill>
                  <a:srgbClr val="008BA6"/>
                </a:solidFill>
              </a:rPr>
              <a:t>www.morganlewis.com</a:t>
            </a:r>
          </a:p>
        </p:txBody>
      </p:sp>
      <p:pic>
        <p:nvPicPr>
          <p:cNvPr id="8" name="Picture 8" descr="MLB-Logo_KO"/>
          <p:cNvPicPr>
            <a:picLocks noChangeAspect="1" noChangeArrowheads="1"/>
          </p:cNvPicPr>
          <p:nvPr/>
        </p:nvPicPr>
        <p:blipFill>
          <a:blip r:embed="rId3" cstate="print"/>
          <a:srcRect/>
          <a:stretch>
            <a:fillRect/>
          </a:stretch>
        </p:blipFill>
        <p:spPr bwMode="auto">
          <a:xfrm>
            <a:off x="346075" y="381000"/>
            <a:ext cx="2492375" cy="420688"/>
          </a:xfrm>
          <a:prstGeom prst="rect">
            <a:avLst/>
          </a:prstGeom>
          <a:noFill/>
          <a:ln w="9525">
            <a:noFill/>
            <a:miter lim="800000"/>
            <a:headEnd/>
            <a:tailEnd/>
          </a:ln>
        </p:spPr>
      </p:pic>
      <p:sp>
        <p:nvSpPr>
          <p:cNvPr id="538629" name="Rectangle 5"/>
          <p:cNvSpPr>
            <a:spLocks noGrp="1" noChangeArrowheads="1"/>
          </p:cNvSpPr>
          <p:nvPr>
            <p:ph type="subTitle" sz="quarter" idx="1"/>
          </p:nvPr>
        </p:nvSpPr>
        <p:spPr>
          <a:xfrm>
            <a:off x="3352800" y="2743200"/>
            <a:ext cx="5334000" cy="1143000"/>
          </a:xfrm>
        </p:spPr>
        <p:txBody>
          <a:bodyPr/>
          <a:lstStyle>
            <a:lvl1pPr marL="0" indent="0" algn="r">
              <a:buFontTx/>
              <a:buNone/>
              <a:defRPr sz="1600">
                <a:solidFill>
                  <a:srgbClr val="008BA6"/>
                </a:solidFill>
              </a:defRPr>
            </a:lvl1pPr>
          </a:lstStyle>
          <a:p>
            <a:r>
              <a:rPr lang="en-US" dirty="0"/>
              <a:t>Click to edit Master subtitle style</a:t>
            </a:r>
          </a:p>
        </p:txBody>
      </p:sp>
      <p:pic>
        <p:nvPicPr>
          <p:cNvPr id="11" name="Picture 10" descr="together1.png"/>
          <p:cNvPicPr>
            <a:picLocks noChangeAspect="1"/>
          </p:cNvPicPr>
          <p:nvPr userDrawn="1"/>
        </p:nvPicPr>
        <p:blipFill>
          <a:blip r:embed="rId4" cstate="print"/>
          <a:srcRect l="11028" r="10025"/>
          <a:stretch>
            <a:fillRect/>
          </a:stretch>
        </p:blipFill>
        <p:spPr>
          <a:xfrm>
            <a:off x="-152400" y="-754362"/>
            <a:ext cx="9601200" cy="3802362"/>
          </a:xfrm>
          <a:prstGeom prst="rect">
            <a:avLst/>
          </a:prstGeom>
        </p:spPr>
      </p:pic>
      <p:sp>
        <p:nvSpPr>
          <p:cNvPr id="538631" name="Rectangle 7"/>
          <p:cNvSpPr>
            <a:spLocks noGrp="1" noChangeArrowheads="1"/>
          </p:cNvSpPr>
          <p:nvPr>
            <p:ph type="ctrTitle"/>
          </p:nvPr>
        </p:nvSpPr>
        <p:spPr>
          <a:xfrm>
            <a:off x="3200400" y="1219200"/>
            <a:ext cx="5486400" cy="784225"/>
          </a:xfrm>
        </p:spPr>
        <p:txBody>
          <a:bodyPr/>
          <a:lstStyle>
            <a:lvl1pPr algn="r">
              <a:defRPr/>
            </a:lvl1pPr>
          </a:lstStyle>
          <a:p>
            <a:r>
              <a:rPr lang="en-US" dirty="0"/>
              <a:t>Click to edit Master title style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7E54F13A-9DBC-4105-8D6D-37B526863211}"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B89E1-5544-4A3F-9075-4655C34354F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28800"/>
            <a:ext cx="4038600" cy="4114800"/>
          </a:xfrm>
        </p:spPr>
        <p:txBody>
          <a:bodyPr/>
          <a:lstStyle/>
          <a:p>
            <a:endParaRPr lang="en-US"/>
          </a:p>
        </p:txBody>
      </p:sp>
      <p:sp>
        <p:nvSpPr>
          <p:cNvPr id="4" name="Text Placeholder 3"/>
          <p:cNvSpPr>
            <a:spLocks noGrp="1"/>
          </p:cNvSpPr>
          <p:nvPr>
            <p:ph type="body" sz="half" idx="2"/>
          </p:nvPr>
        </p:nvSpPr>
        <p:spPr>
          <a:xfrm>
            <a:off x="4648200" y="18288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886200" y="6451600"/>
            <a:ext cx="1676400" cy="304800"/>
          </a:xfrm>
        </p:spPr>
        <p:txBody>
          <a:bodyPr/>
          <a:lstStyle>
            <a:lvl1pPr>
              <a:defRPr/>
            </a:lvl1pPr>
          </a:lstStyle>
          <a:p>
            <a:fld id="{5B26410E-D0CB-4FAD-9EB5-675934D3AEB5}" type="slidenum">
              <a:rPr lang="en-US">
                <a:solidFill>
                  <a:srgbClr val="DEF5FA"/>
                </a:solidFill>
              </a:rPr>
              <a:pPr/>
              <a:t>‹#›</a:t>
            </a:fld>
            <a:endParaRPr lang="en-US">
              <a:solidFill>
                <a:srgbClr val="DEF5FA"/>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93AA70-0447-4C67-877A-99D488407F29}" type="slidenum">
              <a:rPr/>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764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886200" y="6451600"/>
            <a:ext cx="1676400" cy="304800"/>
          </a:xfrm>
        </p:spPr>
        <p:txBody>
          <a:bodyPr/>
          <a:lstStyle>
            <a:lvl1pPr>
              <a:defRPr/>
            </a:lvl1pPr>
          </a:lstStyle>
          <a:p>
            <a:fld id="{19DA3121-94E1-4A4F-B28A-4C224E8A5B4B}" type="slidenum">
              <a:rPr lang="en-US">
                <a:solidFill>
                  <a:srgbClr val="DEF5FA"/>
                </a:solidFill>
              </a:rPr>
              <a:pPr/>
              <a:t>‹#›</a:t>
            </a:fld>
            <a:endParaRPr lang="en-US">
              <a:solidFill>
                <a:srgbClr val="DEF5F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20AD1CE-E625-40FD-A49F-C50F35E5D88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E8AF51B-4213-4E35-9CD9-50767E8365AB}"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5AC859A-2A66-42C2-879F-2D5518B6ABA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2662BF7-B955-4C27-BD6B-2D7592C4B68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814EE-E0F6-460D-9D5A-3DCC922457D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DA0E67-97DD-45B0-B82D-282C5A28EDF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55C87F-27A5-4C02-9D1B-21C210549B2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1524000"/>
          </a:xfrm>
          <a:prstGeom prst="rect">
            <a:avLst/>
          </a:prstGeom>
          <a:solidFill>
            <a:srgbClr val="008BA6"/>
          </a:solidFill>
          <a:ln w="9525">
            <a:noFill/>
            <a:miter lim="800000"/>
            <a:headEnd/>
            <a:tailEnd/>
          </a:ln>
        </p:spPr>
        <p:txBody>
          <a:bodyPr wrap="none" anchor="ctr"/>
          <a:lstStyle/>
          <a:p>
            <a:endParaRPr lang="en-US" dirty="0"/>
          </a:p>
        </p:txBody>
      </p:sp>
      <p:sp>
        <p:nvSpPr>
          <p:cNvPr id="8397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3" name="Rectangle 5"/>
          <p:cNvSpPr>
            <a:spLocks noGrp="1" noChangeArrowheads="1"/>
          </p:cNvSpPr>
          <p:nvPr>
            <p:ph type="body" idx="1"/>
          </p:nvPr>
        </p:nvSpPr>
        <p:spPr bwMode="auto">
          <a:xfrm>
            <a:off x="4572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4068" name="Rectangle 100"/>
          <p:cNvSpPr>
            <a:spLocks noGrp="1" noChangeArrowheads="1"/>
          </p:cNvSpPr>
          <p:nvPr>
            <p:ph type="sldNum" sz="quarter" idx="4"/>
          </p:nvPr>
        </p:nvSpPr>
        <p:spPr bwMode="auto">
          <a:xfrm>
            <a:off x="3886200" y="64516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a:solidFill>
                  <a:schemeClr val="bg2"/>
                </a:solidFill>
              </a:defRPr>
            </a:lvl1pPr>
          </a:lstStyle>
          <a:p>
            <a:fld id="{04011FC4-D9A6-430F-BE06-A4E75376F1C6}" type="slidenum">
              <a:rPr lang="en-US"/>
              <a:pPr/>
              <a:t>‹#›</a:t>
            </a:fld>
            <a:endParaRPr lang="en-US" dirty="0"/>
          </a:p>
        </p:txBody>
      </p:sp>
      <p:grpSp>
        <p:nvGrpSpPr>
          <p:cNvPr id="2" name="Group 119"/>
          <p:cNvGrpSpPr>
            <a:grpSpLocks/>
          </p:cNvGrpSpPr>
          <p:nvPr userDrawn="1"/>
        </p:nvGrpSpPr>
        <p:grpSpPr bwMode="auto">
          <a:xfrm>
            <a:off x="415925" y="6370638"/>
            <a:ext cx="8366125" cy="338137"/>
            <a:chOff x="262" y="4013"/>
            <a:chExt cx="5270" cy="213"/>
          </a:xfrm>
        </p:grpSpPr>
        <p:pic>
          <p:nvPicPr>
            <p:cNvPr id="84088" name="Picture 120" descr="ml_295_big"/>
            <p:cNvPicPr>
              <a:picLocks noChangeAspect="1" noChangeArrowheads="1"/>
            </p:cNvPicPr>
            <p:nvPr userDrawn="1"/>
          </p:nvPicPr>
          <p:blipFill>
            <a:blip r:embed="rId16" cstate="print"/>
            <a:srcRect/>
            <a:stretch>
              <a:fillRect/>
            </a:stretch>
          </p:blipFill>
          <p:spPr bwMode="auto">
            <a:xfrm>
              <a:off x="4464" y="4013"/>
              <a:ext cx="1068" cy="213"/>
            </a:xfrm>
            <a:prstGeom prst="rect">
              <a:avLst/>
            </a:prstGeom>
            <a:noFill/>
          </p:spPr>
        </p:pic>
        <p:sp>
          <p:nvSpPr>
            <p:cNvPr id="84089" name="Text Box 121"/>
            <p:cNvSpPr txBox="1">
              <a:spLocks noChangeArrowheads="1"/>
            </p:cNvSpPr>
            <p:nvPr userDrawn="1"/>
          </p:nvSpPr>
          <p:spPr bwMode="auto">
            <a:xfrm>
              <a:off x="262" y="4032"/>
              <a:ext cx="1132" cy="144"/>
            </a:xfrm>
            <a:prstGeom prst="rect">
              <a:avLst/>
            </a:prstGeom>
            <a:noFill/>
            <a:ln w="9525" algn="ctr">
              <a:noFill/>
              <a:miter lim="800000"/>
              <a:headEnd/>
              <a:tailEnd/>
            </a:ln>
            <a:effectLst/>
          </p:spPr>
          <p:txBody>
            <a:bodyPr wrap="none">
              <a:spAutoFit/>
            </a:bodyPr>
            <a:lstStyle/>
            <a:p>
              <a:r>
                <a:rPr lang="en-US" sz="900" dirty="0">
                  <a:solidFill>
                    <a:srgbClr val="008BA6"/>
                  </a:solidFill>
                </a:rPr>
                <a:t>© Morgan, Lewis &amp; Bockius </a:t>
              </a:r>
              <a:r>
                <a:rPr lang="en-US" sz="800" dirty="0">
                  <a:solidFill>
                    <a:srgbClr val="008BA6"/>
                  </a:solidFill>
                </a:rPr>
                <a:t>LLP</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0099B8"/>
        </a:buClr>
        <a:buChar char="•"/>
        <a:defRPr sz="2400">
          <a:solidFill>
            <a:schemeClr val="tx1">
              <a:lumMod val="75000"/>
              <a:lumOff val="25000"/>
            </a:schemeClr>
          </a:solidFill>
          <a:latin typeface="+mn-lt"/>
          <a:ea typeface="+mn-ea"/>
          <a:cs typeface="+mn-cs"/>
        </a:defRPr>
      </a:lvl1pPr>
      <a:lvl2pPr marL="742950" indent="-285750" algn="l" rtl="0" fontAlgn="base">
        <a:spcBef>
          <a:spcPct val="40000"/>
        </a:spcBef>
        <a:spcAft>
          <a:spcPct val="20000"/>
        </a:spcAft>
        <a:buClr>
          <a:srgbClr val="0099B8"/>
        </a:buClr>
        <a:buFont typeface="Arial" charset="0"/>
        <a:buChar char="–"/>
        <a:defRPr sz="2200">
          <a:solidFill>
            <a:srgbClr val="0099B8"/>
          </a:solidFill>
          <a:latin typeface="+mn-lt"/>
        </a:defRPr>
      </a:lvl2pPr>
      <a:lvl3pPr marL="1143000" indent="-228600" algn="l" rtl="0" fontAlgn="base">
        <a:spcBef>
          <a:spcPct val="30000"/>
        </a:spcBef>
        <a:spcAft>
          <a:spcPct val="10000"/>
        </a:spcAft>
        <a:buClr>
          <a:srgbClr val="5F5F5F"/>
        </a:buClr>
        <a:buChar char="•"/>
        <a:defRPr sz="2000" i="1">
          <a:solidFill>
            <a:schemeClr val="tx1">
              <a:lumMod val="75000"/>
              <a:lumOff val="25000"/>
            </a:schemeClr>
          </a:solidFill>
          <a:latin typeface="+mn-lt"/>
        </a:defRPr>
      </a:lvl3pPr>
      <a:lvl4pPr marL="1600200" indent="-228600" algn="l" rtl="0" fontAlgn="base">
        <a:spcBef>
          <a:spcPct val="20000"/>
        </a:spcBef>
        <a:spcAft>
          <a:spcPct val="0"/>
        </a:spcAft>
        <a:buClr>
          <a:srgbClr val="D76431"/>
        </a:buClr>
        <a:buFont typeface="Arial" charset="0"/>
        <a:buChar char="–"/>
        <a:defRPr>
          <a:solidFill>
            <a:srgbClr val="E4551C"/>
          </a:solidFill>
          <a:latin typeface="+mn-lt"/>
        </a:defRPr>
      </a:lvl4pPr>
      <a:lvl5pPr marL="2057400" indent="-228600" algn="l" rtl="0" fontAlgn="base">
        <a:spcBef>
          <a:spcPct val="20000"/>
        </a:spcBef>
        <a:spcAft>
          <a:spcPct val="0"/>
        </a:spcAft>
        <a:buClr>
          <a:srgbClr val="5F5F5F"/>
        </a:buClr>
        <a:buChar char="»"/>
        <a:defRPr>
          <a:solidFill>
            <a:schemeClr val="tx1">
              <a:lumMod val="75000"/>
              <a:lumOff val="25000"/>
            </a:schemeClr>
          </a:solidFill>
          <a:latin typeface="+mn-lt"/>
        </a:defRPr>
      </a:lvl5pPr>
      <a:lvl6pPr marL="2514600" indent="-228600" algn="l" rtl="0" fontAlgn="base">
        <a:spcBef>
          <a:spcPct val="20000"/>
        </a:spcBef>
        <a:spcAft>
          <a:spcPct val="0"/>
        </a:spcAft>
        <a:buClr>
          <a:srgbClr val="5F5F5F"/>
        </a:buClr>
        <a:buChar char="»"/>
        <a:defRPr>
          <a:solidFill>
            <a:srgbClr val="5F5F5F"/>
          </a:solidFill>
          <a:latin typeface="+mn-lt"/>
        </a:defRPr>
      </a:lvl6pPr>
      <a:lvl7pPr marL="2971800" indent="-228600" algn="l" rtl="0" fontAlgn="base">
        <a:spcBef>
          <a:spcPct val="20000"/>
        </a:spcBef>
        <a:spcAft>
          <a:spcPct val="0"/>
        </a:spcAft>
        <a:buClr>
          <a:srgbClr val="5F5F5F"/>
        </a:buClr>
        <a:buChar char="»"/>
        <a:defRPr>
          <a:solidFill>
            <a:srgbClr val="5F5F5F"/>
          </a:solidFill>
          <a:latin typeface="+mn-lt"/>
        </a:defRPr>
      </a:lvl7pPr>
      <a:lvl8pPr marL="3429000" indent="-228600" algn="l" rtl="0" fontAlgn="base">
        <a:spcBef>
          <a:spcPct val="20000"/>
        </a:spcBef>
        <a:spcAft>
          <a:spcPct val="0"/>
        </a:spcAft>
        <a:buClr>
          <a:srgbClr val="5F5F5F"/>
        </a:buClr>
        <a:buChar char="»"/>
        <a:defRPr>
          <a:solidFill>
            <a:srgbClr val="5F5F5F"/>
          </a:solidFill>
          <a:latin typeface="+mn-lt"/>
        </a:defRPr>
      </a:lvl8pPr>
      <a:lvl9pPr marL="3886200" indent="-228600" algn="l" rtl="0" fontAlgn="base">
        <a:spcBef>
          <a:spcPct val="20000"/>
        </a:spcBef>
        <a:spcAft>
          <a:spcPct val="0"/>
        </a:spcAft>
        <a:buClr>
          <a:srgbClr val="5F5F5F"/>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33AFD-D01B-48DA-B493-B648FDE7A9ED}" type="datetimeFigureOut">
              <a:rPr lang="en-US" smtClean="0"/>
              <a:pPr/>
              <a:t>6/18/2013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B89E1-5544-4A3F-9075-4655C34354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068" name="Rectangle 100"/>
          <p:cNvSpPr>
            <a:spLocks noGrp="1" noChangeArrowheads="1"/>
          </p:cNvSpPr>
          <p:nvPr>
            <p:ph type="sldNum" sz="quarter" idx="4"/>
          </p:nvPr>
        </p:nvSpPr>
        <p:spPr bwMode="auto">
          <a:xfrm>
            <a:off x="3886200" y="64516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lang="en-US" sz="900" kern="1200">
                <a:solidFill>
                  <a:srgbClr val="008BA6"/>
                </a:solidFill>
                <a:latin typeface="Arial" charset="0"/>
                <a:ea typeface="+mn-ea"/>
                <a:cs typeface="+mn-cs"/>
              </a:defRPr>
            </a:lvl1pPr>
          </a:lstStyle>
          <a:p>
            <a:pPr fontAlgn="base">
              <a:spcBef>
                <a:spcPct val="0"/>
              </a:spcBef>
              <a:spcAft>
                <a:spcPct val="0"/>
              </a:spcAft>
            </a:pPr>
            <a:fld id="{DC10641E-E577-4D74-BF95-9ADFF9C9AE29}" type="slidenum">
              <a:rPr smtClean="0"/>
              <a:pPr fontAlgn="base">
                <a:spcBef>
                  <a:spcPct val="0"/>
                </a:spcBef>
                <a:spcAft>
                  <a:spcPct val="0"/>
                </a:spcAft>
              </a:pPr>
              <a:t>‹#›</a:t>
            </a:fld>
            <a:endParaRPr dirty="0" smtClean="0"/>
          </a:p>
        </p:txBody>
      </p:sp>
      <p:pic>
        <p:nvPicPr>
          <p:cNvPr id="84088" name="Picture 120" descr="ml_295_big"/>
          <p:cNvPicPr>
            <a:picLocks noChangeAspect="1" noChangeArrowheads="1"/>
          </p:cNvPicPr>
          <p:nvPr userDrawn="1"/>
        </p:nvPicPr>
        <p:blipFill>
          <a:blip r:embed="rId2" cstate="print"/>
          <a:srcRect/>
          <a:stretch>
            <a:fillRect/>
          </a:stretch>
        </p:blipFill>
        <p:spPr bwMode="auto">
          <a:xfrm>
            <a:off x="7086600" y="6370638"/>
            <a:ext cx="1695450" cy="338137"/>
          </a:xfrm>
          <a:prstGeom prst="rect">
            <a:avLst/>
          </a:prstGeom>
          <a:noFill/>
        </p:spPr>
      </p:pic>
      <p:sp>
        <p:nvSpPr>
          <p:cNvPr id="9" name="Rectangle 2"/>
          <p:cNvSpPr>
            <a:spLocks noChangeArrowheads="1"/>
          </p:cNvSpPr>
          <p:nvPr userDrawn="1"/>
        </p:nvSpPr>
        <p:spPr bwMode="auto">
          <a:xfrm>
            <a:off x="0" y="1"/>
            <a:ext cx="9144000" cy="2866029"/>
          </a:xfrm>
          <a:prstGeom prst="rect">
            <a:avLst/>
          </a:prstGeom>
          <a:solidFill>
            <a:srgbClr val="008BA6"/>
          </a:solidFill>
          <a:ln w="9525">
            <a:noFill/>
            <a:miter lim="800000"/>
            <a:headEnd/>
            <a:tailEnd/>
          </a:ln>
        </p:spPr>
        <p:txBody>
          <a:bodyPr wrap="none" anchor="ctr"/>
          <a:lstStyle/>
          <a:p>
            <a:pPr fontAlgn="base">
              <a:spcBef>
                <a:spcPct val="0"/>
              </a:spcBef>
              <a:spcAft>
                <a:spcPct val="0"/>
              </a:spcAft>
            </a:pPr>
            <a:endParaRPr lang="en-US" dirty="0">
              <a:solidFill>
                <a:prstClr val="black"/>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0099B8"/>
        </a:buClr>
        <a:buChar char="•"/>
        <a:defRPr sz="2400">
          <a:solidFill>
            <a:schemeClr val="tx1">
              <a:lumMod val="75000"/>
              <a:lumOff val="25000"/>
            </a:schemeClr>
          </a:solidFill>
          <a:latin typeface="+mn-lt"/>
          <a:ea typeface="+mn-ea"/>
          <a:cs typeface="+mn-cs"/>
        </a:defRPr>
      </a:lvl1pPr>
      <a:lvl2pPr marL="742950" indent="-285750" algn="l" rtl="0" fontAlgn="base">
        <a:spcBef>
          <a:spcPct val="40000"/>
        </a:spcBef>
        <a:spcAft>
          <a:spcPct val="20000"/>
        </a:spcAft>
        <a:buClr>
          <a:srgbClr val="0099B8"/>
        </a:buClr>
        <a:buFont typeface="Arial" charset="0"/>
        <a:buChar char="–"/>
        <a:defRPr sz="2200">
          <a:solidFill>
            <a:srgbClr val="0099B8"/>
          </a:solidFill>
          <a:latin typeface="+mn-lt"/>
        </a:defRPr>
      </a:lvl2pPr>
      <a:lvl3pPr marL="1143000" indent="-228600" algn="l" rtl="0" fontAlgn="base">
        <a:spcBef>
          <a:spcPct val="30000"/>
        </a:spcBef>
        <a:spcAft>
          <a:spcPct val="10000"/>
        </a:spcAft>
        <a:buClr>
          <a:srgbClr val="5F5F5F"/>
        </a:buClr>
        <a:buChar char="•"/>
        <a:defRPr sz="2000" i="1">
          <a:solidFill>
            <a:schemeClr val="tx1">
              <a:lumMod val="75000"/>
              <a:lumOff val="25000"/>
            </a:schemeClr>
          </a:solidFill>
          <a:latin typeface="+mn-lt"/>
        </a:defRPr>
      </a:lvl3pPr>
      <a:lvl4pPr marL="1600200" indent="-228600" algn="l" rtl="0" fontAlgn="base">
        <a:spcBef>
          <a:spcPct val="20000"/>
        </a:spcBef>
        <a:spcAft>
          <a:spcPct val="0"/>
        </a:spcAft>
        <a:buClr>
          <a:srgbClr val="D76431"/>
        </a:buClr>
        <a:buFont typeface="Arial" charset="0"/>
        <a:buChar char="–"/>
        <a:defRPr>
          <a:solidFill>
            <a:srgbClr val="E4551C"/>
          </a:solidFill>
          <a:latin typeface="+mn-lt"/>
        </a:defRPr>
      </a:lvl4pPr>
      <a:lvl5pPr marL="2057400" indent="-228600" algn="l" rtl="0" fontAlgn="base">
        <a:spcBef>
          <a:spcPct val="20000"/>
        </a:spcBef>
        <a:spcAft>
          <a:spcPct val="0"/>
        </a:spcAft>
        <a:buClr>
          <a:srgbClr val="5F5F5F"/>
        </a:buClr>
        <a:buChar char="»"/>
        <a:defRPr>
          <a:solidFill>
            <a:schemeClr val="tx1">
              <a:lumMod val="75000"/>
              <a:lumOff val="25000"/>
            </a:schemeClr>
          </a:solidFill>
          <a:latin typeface="+mn-lt"/>
        </a:defRPr>
      </a:lvl5pPr>
      <a:lvl6pPr marL="2514600" indent="-228600" algn="l" rtl="0" fontAlgn="base">
        <a:spcBef>
          <a:spcPct val="20000"/>
        </a:spcBef>
        <a:spcAft>
          <a:spcPct val="0"/>
        </a:spcAft>
        <a:buClr>
          <a:srgbClr val="5F5F5F"/>
        </a:buClr>
        <a:buChar char="»"/>
        <a:defRPr>
          <a:solidFill>
            <a:srgbClr val="5F5F5F"/>
          </a:solidFill>
          <a:latin typeface="+mn-lt"/>
        </a:defRPr>
      </a:lvl6pPr>
      <a:lvl7pPr marL="2971800" indent="-228600" algn="l" rtl="0" fontAlgn="base">
        <a:spcBef>
          <a:spcPct val="20000"/>
        </a:spcBef>
        <a:spcAft>
          <a:spcPct val="0"/>
        </a:spcAft>
        <a:buClr>
          <a:srgbClr val="5F5F5F"/>
        </a:buClr>
        <a:buChar char="»"/>
        <a:defRPr>
          <a:solidFill>
            <a:srgbClr val="5F5F5F"/>
          </a:solidFill>
          <a:latin typeface="+mn-lt"/>
        </a:defRPr>
      </a:lvl7pPr>
      <a:lvl8pPr marL="3429000" indent="-228600" algn="l" rtl="0" fontAlgn="base">
        <a:spcBef>
          <a:spcPct val="20000"/>
        </a:spcBef>
        <a:spcAft>
          <a:spcPct val="0"/>
        </a:spcAft>
        <a:buClr>
          <a:srgbClr val="5F5F5F"/>
        </a:buClr>
        <a:buChar char="»"/>
        <a:defRPr>
          <a:solidFill>
            <a:srgbClr val="5F5F5F"/>
          </a:solidFill>
          <a:latin typeface="+mn-lt"/>
        </a:defRPr>
      </a:lvl8pPr>
      <a:lvl9pPr marL="3886200" indent="-228600" algn="l" rtl="0" fontAlgn="base">
        <a:spcBef>
          <a:spcPct val="20000"/>
        </a:spcBef>
        <a:spcAft>
          <a:spcPct val="0"/>
        </a:spcAft>
        <a:buClr>
          <a:srgbClr val="5F5F5F"/>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1524000"/>
          </a:xfrm>
          <a:prstGeom prst="rect">
            <a:avLst/>
          </a:prstGeom>
          <a:solidFill>
            <a:srgbClr val="008BA6"/>
          </a:solidFill>
          <a:ln w="9525">
            <a:noFill/>
            <a:miter lim="800000"/>
            <a:headEnd/>
            <a:tailEnd/>
          </a:ln>
        </p:spPr>
        <p:txBody>
          <a:bodyPr wrap="none" anchor="ctr"/>
          <a:lstStyle/>
          <a:p>
            <a:pPr fontAlgn="base">
              <a:spcBef>
                <a:spcPct val="0"/>
              </a:spcBef>
              <a:spcAft>
                <a:spcPct val="0"/>
              </a:spcAft>
            </a:pPr>
            <a:endParaRPr lang="en-US" dirty="0">
              <a:solidFill>
                <a:prstClr val="black"/>
              </a:solidFill>
            </a:endParaRPr>
          </a:p>
        </p:txBody>
      </p:sp>
      <p:sp>
        <p:nvSpPr>
          <p:cNvPr id="8397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3" name="Rectangle 5"/>
          <p:cNvSpPr>
            <a:spLocks noGrp="1" noChangeArrowheads="1"/>
          </p:cNvSpPr>
          <p:nvPr>
            <p:ph type="body" idx="1"/>
          </p:nvPr>
        </p:nvSpPr>
        <p:spPr bwMode="auto">
          <a:xfrm>
            <a:off x="4572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4068" name="Rectangle 100"/>
          <p:cNvSpPr>
            <a:spLocks noGrp="1" noChangeArrowheads="1"/>
          </p:cNvSpPr>
          <p:nvPr>
            <p:ph type="sldNum" sz="quarter" idx="4"/>
          </p:nvPr>
        </p:nvSpPr>
        <p:spPr bwMode="auto">
          <a:xfrm>
            <a:off x="3886200" y="64516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a:solidFill>
                  <a:schemeClr val="bg2"/>
                </a:solidFill>
              </a:defRPr>
            </a:lvl1pPr>
          </a:lstStyle>
          <a:p>
            <a:pPr fontAlgn="base">
              <a:spcBef>
                <a:spcPct val="0"/>
              </a:spcBef>
              <a:spcAft>
                <a:spcPct val="0"/>
              </a:spcAft>
            </a:pPr>
            <a:fld id="{04011FC4-D9A6-430F-BE06-A4E75376F1C6}" type="slidenum">
              <a:rPr lang="en-US">
                <a:solidFill>
                  <a:srgbClr val="DEF5FA"/>
                </a:solidFill>
              </a:rPr>
              <a:pPr fontAlgn="base">
                <a:spcBef>
                  <a:spcPct val="0"/>
                </a:spcBef>
                <a:spcAft>
                  <a:spcPct val="0"/>
                </a:spcAft>
              </a:pPr>
              <a:t>‹#›</a:t>
            </a:fld>
            <a:endParaRPr lang="en-US" dirty="0">
              <a:solidFill>
                <a:srgbClr val="DEF5FA"/>
              </a:solidFill>
            </a:endParaRPr>
          </a:p>
        </p:txBody>
      </p:sp>
      <p:grpSp>
        <p:nvGrpSpPr>
          <p:cNvPr id="2" name="Group 119"/>
          <p:cNvGrpSpPr>
            <a:grpSpLocks/>
          </p:cNvGrpSpPr>
          <p:nvPr userDrawn="1"/>
        </p:nvGrpSpPr>
        <p:grpSpPr bwMode="auto">
          <a:xfrm>
            <a:off x="415925" y="6370638"/>
            <a:ext cx="8366125" cy="338137"/>
            <a:chOff x="262" y="4013"/>
            <a:chExt cx="5270" cy="213"/>
          </a:xfrm>
        </p:grpSpPr>
        <p:pic>
          <p:nvPicPr>
            <p:cNvPr id="84088" name="Picture 120" descr="ml_295_big"/>
            <p:cNvPicPr>
              <a:picLocks noChangeAspect="1" noChangeArrowheads="1"/>
            </p:cNvPicPr>
            <p:nvPr userDrawn="1"/>
          </p:nvPicPr>
          <p:blipFill>
            <a:blip r:embed="rId3" cstate="print"/>
            <a:srcRect/>
            <a:stretch>
              <a:fillRect/>
            </a:stretch>
          </p:blipFill>
          <p:spPr bwMode="auto">
            <a:xfrm>
              <a:off x="4464" y="4013"/>
              <a:ext cx="1068" cy="213"/>
            </a:xfrm>
            <a:prstGeom prst="rect">
              <a:avLst/>
            </a:prstGeom>
            <a:noFill/>
          </p:spPr>
        </p:pic>
        <p:sp>
          <p:nvSpPr>
            <p:cNvPr id="84089" name="Text Box 121"/>
            <p:cNvSpPr txBox="1">
              <a:spLocks noChangeArrowheads="1"/>
            </p:cNvSpPr>
            <p:nvPr userDrawn="1"/>
          </p:nvSpPr>
          <p:spPr bwMode="auto">
            <a:xfrm>
              <a:off x="262" y="4032"/>
              <a:ext cx="1132" cy="144"/>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900" dirty="0">
                  <a:solidFill>
                    <a:srgbClr val="008BA6"/>
                  </a:solidFill>
                </a:rPr>
                <a:t>© Morgan, Lewis &amp; Bockius </a:t>
              </a:r>
              <a:r>
                <a:rPr lang="en-US" sz="800" dirty="0">
                  <a:solidFill>
                    <a:srgbClr val="008BA6"/>
                  </a:solidFill>
                </a:rPr>
                <a:t>LLP</a:t>
              </a:r>
            </a:p>
          </p:txBody>
        </p:sp>
      </p:gr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0099B8"/>
        </a:buClr>
        <a:buChar char="•"/>
        <a:defRPr sz="2400">
          <a:solidFill>
            <a:schemeClr val="tx1">
              <a:lumMod val="75000"/>
              <a:lumOff val="25000"/>
            </a:schemeClr>
          </a:solidFill>
          <a:latin typeface="+mn-lt"/>
          <a:ea typeface="+mn-ea"/>
          <a:cs typeface="+mn-cs"/>
        </a:defRPr>
      </a:lvl1pPr>
      <a:lvl2pPr marL="742950" indent="-285750" algn="l" rtl="0" fontAlgn="base">
        <a:spcBef>
          <a:spcPct val="40000"/>
        </a:spcBef>
        <a:spcAft>
          <a:spcPct val="20000"/>
        </a:spcAft>
        <a:buClr>
          <a:srgbClr val="0099B8"/>
        </a:buClr>
        <a:buFont typeface="Arial" charset="0"/>
        <a:buChar char="–"/>
        <a:defRPr sz="2200">
          <a:solidFill>
            <a:srgbClr val="0099B8"/>
          </a:solidFill>
          <a:latin typeface="+mn-lt"/>
        </a:defRPr>
      </a:lvl2pPr>
      <a:lvl3pPr marL="1143000" indent="-228600" algn="l" rtl="0" fontAlgn="base">
        <a:spcBef>
          <a:spcPct val="30000"/>
        </a:spcBef>
        <a:spcAft>
          <a:spcPct val="10000"/>
        </a:spcAft>
        <a:buClr>
          <a:srgbClr val="5F5F5F"/>
        </a:buClr>
        <a:buChar char="•"/>
        <a:defRPr sz="2000" i="1">
          <a:solidFill>
            <a:schemeClr val="tx1">
              <a:lumMod val="75000"/>
              <a:lumOff val="25000"/>
            </a:schemeClr>
          </a:solidFill>
          <a:latin typeface="+mn-lt"/>
        </a:defRPr>
      </a:lvl3pPr>
      <a:lvl4pPr marL="1600200" indent="-228600" algn="l" rtl="0" fontAlgn="base">
        <a:spcBef>
          <a:spcPct val="20000"/>
        </a:spcBef>
        <a:spcAft>
          <a:spcPct val="0"/>
        </a:spcAft>
        <a:buClr>
          <a:srgbClr val="D76431"/>
        </a:buClr>
        <a:buFont typeface="Arial" charset="0"/>
        <a:buChar char="–"/>
        <a:defRPr>
          <a:solidFill>
            <a:srgbClr val="E4551C"/>
          </a:solidFill>
          <a:latin typeface="+mn-lt"/>
        </a:defRPr>
      </a:lvl4pPr>
      <a:lvl5pPr marL="2057400" indent="-228600" algn="l" rtl="0" fontAlgn="base">
        <a:spcBef>
          <a:spcPct val="20000"/>
        </a:spcBef>
        <a:spcAft>
          <a:spcPct val="0"/>
        </a:spcAft>
        <a:buClr>
          <a:srgbClr val="5F5F5F"/>
        </a:buClr>
        <a:buChar char="»"/>
        <a:defRPr>
          <a:solidFill>
            <a:schemeClr val="tx1">
              <a:lumMod val="75000"/>
              <a:lumOff val="25000"/>
            </a:schemeClr>
          </a:solidFill>
          <a:latin typeface="+mn-lt"/>
        </a:defRPr>
      </a:lvl5pPr>
      <a:lvl6pPr marL="2514600" indent="-228600" algn="l" rtl="0" fontAlgn="base">
        <a:spcBef>
          <a:spcPct val="20000"/>
        </a:spcBef>
        <a:spcAft>
          <a:spcPct val="0"/>
        </a:spcAft>
        <a:buClr>
          <a:srgbClr val="5F5F5F"/>
        </a:buClr>
        <a:buChar char="»"/>
        <a:defRPr>
          <a:solidFill>
            <a:srgbClr val="5F5F5F"/>
          </a:solidFill>
          <a:latin typeface="+mn-lt"/>
        </a:defRPr>
      </a:lvl6pPr>
      <a:lvl7pPr marL="2971800" indent="-228600" algn="l" rtl="0" fontAlgn="base">
        <a:spcBef>
          <a:spcPct val="20000"/>
        </a:spcBef>
        <a:spcAft>
          <a:spcPct val="0"/>
        </a:spcAft>
        <a:buClr>
          <a:srgbClr val="5F5F5F"/>
        </a:buClr>
        <a:buChar char="»"/>
        <a:defRPr>
          <a:solidFill>
            <a:srgbClr val="5F5F5F"/>
          </a:solidFill>
          <a:latin typeface="+mn-lt"/>
        </a:defRPr>
      </a:lvl7pPr>
      <a:lvl8pPr marL="3429000" indent="-228600" algn="l" rtl="0" fontAlgn="base">
        <a:spcBef>
          <a:spcPct val="20000"/>
        </a:spcBef>
        <a:spcAft>
          <a:spcPct val="0"/>
        </a:spcAft>
        <a:buClr>
          <a:srgbClr val="5F5F5F"/>
        </a:buClr>
        <a:buChar char="»"/>
        <a:defRPr>
          <a:solidFill>
            <a:srgbClr val="5F5F5F"/>
          </a:solidFill>
          <a:latin typeface="+mn-lt"/>
        </a:defRPr>
      </a:lvl8pPr>
      <a:lvl9pPr marL="3886200" indent="-228600" algn="l" rtl="0" fontAlgn="base">
        <a:spcBef>
          <a:spcPct val="20000"/>
        </a:spcBef>
        <a:spcAft>
          <a:spcPct val="0"/>
        </a:spcAft>
        <a:buClr>
          <a:srgbClr val="5F5F5F"/>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068" name="Rectangle 100"/>
          <p:cNvSpPr>
            <a:spLocks noGrp="1" noChangeArrowheads="1"/>
          </p:cNvSpPr>
          <p:nvPr>
            <p:ph type="sldNum" sz="quarter" idx="4"/>
          </p:nvPr>
        </p:nvSpPr>
        <p:spPr bwMode="auto">
          <a:xfrm>
            <a:off x="3886200" y="64516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lang="en-US" sz="900" kern="1200">
                <a:solidFill>
                  <a:srgbClr val="008BA6"/>
                </a:solidFill>
                <a:latin typeface="Arial" charset="0"/>
                <a:ea typeface="+mn-ea"/>
                <a:cs typeface="+mn-cs"/>
              </a:defRPr>
            </a:lvl1pPr>
          </a:lstStyle>
          <a:p>
            <a:pPr fontAlgn="base">
              <a:spcBef>
                <a:spcPct val="0"/>
              </a:spcBef>
              <a:spcAft>
                <a:spcPct val="0"/>
              </a:spcAft>
            </a:pPr>
            <a:fld id="{DC10641E-E577-4D74-BF95-9ADFF9C9AE29}" type="slidenum">
              <a:rPr smtClean="0"/>
              <a:pPr fontAlgn="base">
                <a:spcBef>
                  <a:spcPct val="0"/>
                </a:spcBef>
                <a:spcAft>
                  <a:spcPct val="0"/>
                </a:spcAft>
              </a:pPr>
              <a:t>‹#›</a:t>
            </a:fld>
            <a:endParaRPr dirty="0" smtClean="0"/>
          </a:p>
        </p:txBody>
      </p:sp>
      <p:pic>
        <p:nvPicPr>
          <p:cNvPr id="84088" name="Picture 120" descr="ml_295_big"/>
          <p:cNvPicPr>
            <a:picLocks noChangeAspect="1" noChangeArrowheads="1"/>
          </p:cNvPicPr>
          <p:nvPr userDrawn="1"/>
        </p:nvPicPr>
        <p:blipFill>
          <a:blip r:embed="rId3" cstate="print"/>
          <a:srcRect/>
          <a:stretch>
            <a:fillRect/>
          </a:stretch>
        </p:blipFill>
        <p:spPr bwMode="auto">
          <a:xfrm>
            <a:off x="7086600" y="6370638"/>
            <a:ext cx="1695450" cy="338137"/>
          </a:xfrm>
          <a:prstGeom prst="rect">
            <a:avLst/>
          </a:prstGeom>
          <a:noFill/>
        </p:spPr>
      </p:pic>
      <p:sp>
        <p:nvSpPr>
          <p:cNvPr id="9" name="Rectangle 2"/>
          <p:cNvSpPr>
            <a:spLocks noChangeArrowheads="1"/>
          </p:cNvSpPr>
          <p:nvPr userDrawn="1"/>
        </p:nvSpPr>
        <p:spPr bwMode="auto">
          <a:xfrm>
            <a:off x="0" y="1"/>
            <a:ext cx="9144000" cy="2866029"/>
          </a:xfrm>
          <a:prstGeom prst="rect">
            <a:avLst/>
          </a:prstGeom>
          <a:solidFill>
            <a:srgbClr val="008BA6"/>
          </a:solidFill>
          <a:ln w="9525">
            <a:noFill/>
            <a:miter lim="800000"/>
            <a:headEnd/>
            <a:tailEnd/>
          </a:ln>
        </p:spPr>
        <p:txBody>
          <a:bodyPr wrap="none" anchor="ctr"/>
          <a:lstStyle/>
          <a:p>
            <a:pPr fontAlgn="base">
              <a:spcBef>
                <a:spcPct val="0"/>
              </a:spcBef>
              <a:spcAft>
                <a:spcPct val="0"/>
              </a:spcAft>
            </a:pP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0099B8"/>
        </a:buClr>
        <a:buChar char="•"/>
        <a:defRPr sz="2400">
          <a:solidFill>
            <a:schemeClr val="tx1">
              <a:lumMod val="75000"/>
              <a:lumOff val="25000"/>
            </a:schemeClr>
          </a:solidFill>
          <a:latin typeface="+mn-lt"/>
          <a:ea typeface="+mn-ea"/>
          <a:cs typeface="+mn-cs"/>
        </a:defRPr>
      </a:lvl1pPr>
      <a:lvl2pPr marL="742950" indent="-285750" algn="l" rtl="0" fontAlgn="base">
        <a:spcBef>
          <a:spcPct val="40000"/>
        </a:spcBef>
        <a:spcAft>
          <a:spcPct val="20000"/>
        </a:spcAft>
        <a:buClr>
          <a:srgbClr val="0099B8"/>
        </a:buClr>
        <a:buFont typeface="Arial" charset="0"/>
        <a:buChar char="–"/>
        <a:defRPr sz="2200">
          <a:solidFill>
            <a:srgbClr val="0099B8"/>
          </a:solidFill>
          <a:latin typeface="+mn-lt"/>
        </a:defRPr>
      </a:lvl2pPr>
      <a:lvl3pPr marL="1143000" indent="-228600" algn="l" rtl="0" fontAlgn="base">
        <a:spcBef>
          <a:spcPct val="30000"/>
        </a:spcBef>
        <a:spcAft>
          <a:spcPct val="10000"/>
        </a:spcAft>
        <a:buClr>
          <a:srgbClr val="5F5F5F"/>
        </a:buClr>
        <a:buChar char="•"/>
        <a:defRPr sz="2000" i="1">
          <a:solidFill>
            <a:schemeClr val="tx1">
              <a:lumMod val="75000"/>
              <a:lumOff val="25000"/>
            </a:schemeClr>
          </a:solidFill>
          <a:latin typeface="+mn-lt"/>
        </a:defRPr>
      </a:lvl3pPr>
      <a:lvl4pPr marL="1600200" indent="-228600" algn="l" rtl="0" fontAlgn="base">
        <a:spcBef>
          <a:spcPct val="20000"/>
        </a:spcBef>
        <a:spcAft>
          <a:spcPct val="0"/>
        </a:spcAft>
        <a:buClr>
          <a:srgbClr val="D76431"/>
        </a:buClr>
        <a:buFont typeface="Arial" charset="0"/>
        <a:buChar char="–"/>
        <a:defRPr>
          <a:solidFill>
            <a:srgbClr val="E4551C"/>
          </a:solidFill>
          <a:latin typeface="+mn-lt"/>
        </a:defRPr>
      </a:lvl4pPr>
      <a:lvl5pPr marL="2057400" indent="-228600" algn="l" rtl="0" fontAlgn="base">
        <a:spcBef>
          <a:spcPct val="20000"/>
        </a:spcBef>
        <a:spcAft>
          <a:spcPct val="0"/>
        </a:spcAft>
        <a:buClr>
          <a:srgbClr val="5F5F5F"/>
        </a:buClr>
        <a:buChar char="»"/>
        <a:defRPr>
          <a:solidFill>
            <a:schemeClr val="tx1">
              <a:lumMod val="75000"/>
              <a:lumOff val="25000"/>
            </a:schemeClr>
          </a:solidFill>
          <a:latin typeface="+mn-lt"/>
        </a:defRPr>
      </a:lvl5pPr>
      <a:lvl6pPr marL="2514600" indent="-228600" algn="l" rtl="0" fontAlgn="base">
        <a:spcBef>
          <a:spcPct val="20000"/>
        </a:spcBef>
        <a:spcAft>
          <a:spcPct val="0"/>
        </a:spcAft>
        <a:buClr>
          <a:srgbClr val="5F5F5F"/>
        </a:buClr>
        <a:buChar char="»"/>
        <a:defRPr>
          <a:solidFill>
            <a:srgbClr val="5F5F5F"/>
          </a:solidFill>
          <a:latin typeface="+mn-lt"/>
        </a:defRPr>
      </a:lvl6pPr>
      <a:lvl7pPr marL="2971800" indent="-228600" algn="l" rtl="0" fontAlgn="base">
        <a:spcBef>
          <a:spcPct val="20000"/>
        </a:spcBef>
        <a:spcAft>
          <a:spcPct val="0"/>
        </a:spcAft>
        <a:buClr>
          <a:srgbClr val="5F5F5F"/>
        </a:buClr>
        <a:buChar char="»"/>
        <a:defRPr>
          <a:solidFill>
            <a:srgbClr val="5F5F5F"/>
          </a:solidFill>
          <a:latin typeface="+mn-lt"/>
        </a:defRPr>
      </a:lvl7pPr>
      <a:lvl8pPr marL="3429000" indent="-228600" algn="l" rtl="0" fontAlgn="base">
        <a:spcBef>
          <a:spcPct val="20000"/>
        </a:spcBef>
        <a:spcAft>
          <a:spcPct val="0"/>
        </a:spcAft>
        <a:buClr>
          <a:srgbClr val="5F5F5F"/>
        </a:buClr>
        <a:buChar char="»"/>
        <a:defRPr>
          <a:solidFill>
            <a:srgbClr val="5F5F5F"/>
          </a:solidFill>
          <a:latin typeface="+mn-lt"/>
        </a:defRPr>
      </a:lvl8pPr>
      <a:lvl9pPr marL="3886200" indent="-228600" algn="l" rtl="0" fontAlgn="base">
        <a:spcBef>
          <a:spcPct val="20000"/>
        </a:spcBef>
        <a:spcAft>
          <a:spcPct val="0"/>
        </a:spcAft>
        <a:buClr>
          <a:srgbClr val="5F5F5F"/>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1524000"/>
          </a:xfrm>
          <a:prstGeom prst="rect">
            <a:avLst/>
          </a:prstGeom>
          <a:solidFill>
            <a:srgbClr val="008BA6"/>
          </a:solidFill>
          <a:ln w="9525">
            <a:noFill/>
            <a:miter lim="800000"/>
            <a:headEnd/>
            <a:tailEnd/>
          </a:ln>
        </p:spPr>
        <p:txBody>
          <a:bodyPr wrap="none" anchor="ctr"/>
          <a:lstStyle/>
          <a:p>
            <a:pPr fontAlgn="base">
              <a:spcBef>
                <a:spcPct val="0"/>
              </a:spcBef>
              <a:spcAft>
                <a:spcPct val="0"/>
              </a:spcAft>
            </a:pPr>
            <a:endParaRPr lang="en-US" dirty="0">
              <a:solidFill>
                <a:prstClr val="black"/>
              </a:solidFill>
            </a:endParaRPr>
          </a:p>
        </p:txBody>
      </p:sp>
      <p:sp>
        <p:nvSpPr>
          <p:cNvPr id="8397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3" name="Rectangle 5"/>
          <p:cNvSpPr>
            <a:spLocks noGrp="1" noChangeArrowheads="1"/>
          </p:cNvSpPr>
          <p:nvPr>
            <p:ph type="body" idx="1"/>
          </p:nvPr>
        </p:nvSpPr>
        <p:spPr bwMode="auto">
          <a:xfrm>
            <a:off x="4572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4068" name="Rectangle 100"/>
          <p:cNvSpPr>
            <a:spLocks noGrp="1" noChangeArrowheads="1"/>
          </p:cNvSpPr>
          <p:nvPr>
            <p:ph type="sldNum" sz="quarter" idx="4"/>
          </p:nvPr>
        </p:nvSpPr>
        <p:spPr bwMode="auto">
          <a:xfrm>
            <a:off x="3886200" y="64516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a:solidFill>
                  <a:schemeClr val="bg2"/>
                </a:solidFill>
              </a:defRPr>
            </a:lvl1pPr>
          </a:lstStyle>
          <a:p>
            <a:pPr fontAlgn="base">
              <a:spcBef>
                <a:spcPct val="0"/>
              </a:spcBef>
              <a:spcAft>
                <a:spcPct val="0"/>
              </a:spcAft>
            </a:pPr>
            <a:fld id="{04011FC4-D9A6-430F-BE06-A4E75376F1C6}" type="slidenum">
              <a:rPr lang="en-US">
                <a:solidFill>
                  <a:srgbClr val="DEF5FA"/>
                </a:solidFill>
              </a:rPr>
              <a:pPr fontAlgn="base">
                <a:spcBef>
                  <a:spcPct val="0"/>
                </a:spcBef>
                <a:spcAft>
                  <a:spcPct val="0"/>
                </a:spcAft>
              </a:pPr>
              <a:t>‹#›</a:t>
            </a:fld>
            <a:endParaRPr lang="en-US" dirty="0">
              <a:solidFill>
                <a:srgbClr val="DEF5FA"/>
              </a:solidFill>
            </a:endParaRPr>
          </a:p>
        </p:txBody>
      </p:sp>
      <p:grpSp>
        <p:nvGrpSpPr>
          <p:cNvPr id="2" name="Group 119"/>
          <p:cNvGrpSpPr>
            <a:grpSpLocks/>
          </p:cNvGrpSpPr>
          <p:nvPr userDrawn="1"/>
        </p:nvGrpSpPr>
        <p:grpSpPr bwMode="auto">
          <a:xfrm>
            <a:off x="415925" y="6370638"/>
            <a:ext cx="8366125" cy="338137"/>
            <a:chOff x="262" y="4013"/>
            <a:chExt cx="5270" cy="213"/>
          </a:xfrm>
        </p:grpSpPr>
        <p:pic>
          <p:nvPicPr>
            <p:cNvPr id="84088" name="Picture 120" descr="ml_295_big"/>
            <p:cNvPicPr>
              <a:picLocks noChangeAspect="1" noChangeArrowheads="1"/>
            </p:cNvPicPr>
            <p:nvPr userDrawn="1"/>
          </p:nvPicPr>
          <p:blipFill>
            <a:blip r:embed="rId3" cstate="print"/>
            <a:srcRect/>
            <a:stretch>
              <a:fillRect/>
            </a:stretch>
          </p:blipFill>
          <p:spPr bwMode="auto">
            <a:xfrm>
              <a:off x="4464" y="4013"/>
              <a:ext cx="1068" cy="213"/>
            </a:xfrm>
            <a:prstGeom prst="rect">
              <a:avLst/>
            </a:prstGeom>
            <a:noFill/>
          </p:spPr>
        </p:pic>
        <p:sp>
          <p:nvSpPr>
            <p:cNvPr id="84089" name="Text Box 121"/>
            <p:cNvSpPr txBox="1">
              <a:spLocks noChangeArrowheads="1"/>
            </p:cNvSpPr>
            <p:nvPr userDrawn="1"/>
          </p:nvSpPr>
          <p:spPr bwMode="auto">
            <a:xfrm>
              <a:off x="262" y="4032"/>
              <a:ext cx="1132" cy="144"/>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900" dirty="0">
                  <a:solidFill>
                    <a:srgbClr val="008BA6"/>
                  </a:solidFill>
                </a:rPr>
                <a:t>© Morgan, Lewis &amp; Bockius </a:t>
              </a:r>
              <a:r>
                <a:rPr lang="en-US" sz="800" dirty="0">
                  <a:solidFill>
                    <a:srgbClr val="008BA6"/>
                  </a:solidFill>
                </a:rPr>
                <a:t>LLP</a:t>
              </a:r>
            </a:p>
          </p:txBody>
        </p:sp>
      </p:grpSp>
    </p:spTree>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0099B8"/>
        </a:buClr>
        <a:buChar char="•"/>
        <a:defRPr sz="2400">
          <a:solidFill>
            <a:schemeClr val="tx1">
              <a:lumMod val="75000"/>
              <a:lumOff val="25000"/>
            </a:schemeClr>
          </a:solidFill>
          <a:latin typeface="+mn-lt"/>
          <a:ea typeface="+mn-ea"/>
          <a:cs typeface="+mn-cs"/>
        </a:defRPr>
      </a:lvl1pPr>
      <a:lvl2pPr marL="742950" indent="-285750" algn="l" rtl="0" fontAlgn="base">
        <a:spcBef>
          <a:spcPct val="40000"/>
        </a:spcBef>
        <a:spcAft>
          <a:spcPct val="20000"/>
        </a:spcAft>
        <a:buClr>
          <a:srgbClr val="0099B8"/>
        </a:buClr>
        <a:buFont typeface="Arial" charset="0"/>
        <a:buChar char="–"/>
        <a:defRPr sz="2200">
          <a:solidFill>
            <a:srgbClr val="0099B8"/>
          </a:solidFill>
          <a:latin typeface="+mn-lt"/>
        </a:defRPr>
      </a:lvl2pPr>
      <a:lvl3pPr marL="1143000" indent="-228600" algn="l" rtl="0" fontAlgn="base">
        <a:spcBef>
          <a:spcPct val="30000"/>
        </a:spcBef>
        <a:spcAft>
          <a:spcPct val="10000"/>
        </a:spcAft>
        <a:buClr>
          <a:srgbClr val="5F5F5F"/>
        </a:buClr>
        <a:buChar char="•"/>
        <a:defRPr sz="2000" i="1">
          <a:solidFill>
            <a:schemeClr val="tx1">
              <a:lumMod val="75000"/>
              <a:lumOff val="25000"/>
            </a:schemeClr>
          </a:solidFill>
          <a:latin typeface="+mn-lt"/>
        </a:defRPr>
      </a:lvl3pPr>
      <a:lvl4pPr marL="1600200" indent="-228600" algn="l" rtl="0" fontAlgn="base">
        <a:spcBef>
          <a:spcPct val="20000"/>
        </a:spcBef>
        <a:spcAft>
          <a:spcPct val="0"/>
        </a:spcAft>
        <a:buClr>
          <a:srgbClr val="D76431"/>
        </a:buClr>
        <a:buFont typeface="Arial" charset="0"/>
        <a:buChar char="–"/>
        <a:defRPr>
          <a:solidFill>
            <a:srgbClr val="E4551C"/>
          </a:solidFill>
          <a:latin typeface="+mn-lt"/>
        </a:defRPr>
      </a:lvl4pPr>
      <a:lvl5pPr marL="2057400" indent="-228600" algn="l" rtl="0" fontAlgn="base">
        <a:spcBef>
          <a:spcPct val="20000"/>
        </a:spcBef>
        <a:spcAft>
          <a:spcPct val="0"/>
        </a:spcAft>
        <a:buClr>
          <a:srgbClr val="5F5F5F"/>
        </a:buClr>
        <a:buChar char="»"/>
        <a:defRPr>
          <a:solidFill>
            <a:schemeClr val="tx1">
              <a:lumMod val="75000"/>
              <a:lumOff val="25000"/>
            </a:schemeClr>
          </a:solidFill>
          <a:latin typeface="+mn-lt"/>
        </a:defRPr>
      </a:lvl5pPr>
      <a:lvl6pPr marL="2514600" indent="-228600" algn="l" rtl="0" fontAlgn="base">
        <a:spcBef>
          <a:spcPct val="20000"/>
        </a:spcBef>
        <a:spcAft>
          <a:spcPct val="0"/>
        </a:spcAft>
        <a:buClr>
          <a:srgbClr val="5F5F5F"/>
        </a:buClr>
        <a:buChar char="»"/>
        <a:defRPr>
          <a:solidFill>
            <a:srgbClr val="5F5F5F"/>
          </a:solidFill>
          <a:latin typeface="+mn-lt"/>
        </a:defRPr>
      </a:lvl6pPr>
      <a:lvl7pPr marL="2971800" indent="-228600" algn="l" rtl="0" fontAlgn="base">
        <a:spcBef>
          <a:spcPct val="20000"/>
        </a:spcBef>
        <a:spcAft>
          <a:spcPct val="0"/>
        </a:spcAft>
        <a:buClr>
          <a:srgbClr val="5F5F5F"/>
        </a:buClr>
        <a:buChar char="»"/>
        <a:defRPr>
          <a:solidFill>
            <a:srgbClr val="5F5F5F"/>
          </a:solidFill>
          <a:latin typeface="+mn-lt"/>
        </a:defRPr>
      </a:lvl7pPr>
      <a:lvl8pPr marL="3429000" indent="-228600" algn="l" rtl="0" fontAlgn="base">
        <a:spcBef>
          <a:spcPct val="20000"/>
        </a:spcBef>
        <a:spcAft>
          <a:spcPct val="0"/>
        </a:spcAft>
        <a:buClr>
          <a:srgbClr val="5F5F5F"/>
        </a:buClr>
        <a:buChar char="»"/>
        <a:defRPr>
          <a:solidFill>
            <a:srgbClr val="5F5F5F"/>
          </a:solidFill>
          <a:latin typeface="+mn-lt"/>
        </a:defRPr>
      </a:lvl8pPr>
      <a:lvl9pPr marL="3886200" indent="-228600" algn="l" rtl="0" fontAlgn="base">
        <a:spcBef>
          <a:spcPct val="20000"/>
        </a:spcBef>
        <a:spcAft>
          <a:spcPct val="0"/>
        </a:spcAft>
        <a:buClr>
          <a:srgbClr val="5F5F5F"/>
        </a:buClr>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28800" y="762000"/>
            <a:ext cx="6858000" cy="1555761"/>
          </a:xfrm>
        </p:spPr>
        <p:txBody>
          <a:bodyPr/>
          <a:lstStyle/>
          <a:p>
            <a:r>
              <a:rPr lang="en-US" dirty="0" smtClean="0"/>
              <a:t>The ACA and Collective Bargaining: Big Changes to Traditional Approaches</a:t>
            </a:r>
            <a:endParaRPr lang="en-US" dirty="0"/>
          </a:p>
        </p:txBody>
      </p:sp>
      <p:sp>
        <p:nvSpPr>
          <p:cNvPr id="4" name="Rectangle 11"/>
          <p:cNvSpPr txBox="1">
            <a:spLocks noChangeArrowheads="1"/>
          </p:cNvSpPr>
          <p:nvPr/>
        </p:nvSpPr>
        <p:spPr bwMode="auto">
          <a:xfrm>
            <a:off x="3581400" y="2667000"/>
            <a:ext cx="5334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fontAlgn="base">
              <a:spcBef>
                <a:spcPct val="20000"/>
              </a:spcBef>
              <a:spcAft>
                <a:spcPct val="0"/>
              </a:spcAft>
              <a:buClr>
                <a:srgbClr val="0099B8"/>
              </a:buClr>
              <a:defRPr/>
            </a:pPr>
            <a:r>
              <a:rPr lang="en-US" sz="2000" kern="0" dirty="0" smtClean="0">
                <a:solidFill>
                  <a:srgbClr val="008BA6"/>
                </a:solidFill>
              </a:rPr>
              <a:t>ERIC</a:t>
            </a:r>
          </a:p>
          <a:p>
            <a:pPr algn="r" fontAlgn="base">
              <a:spcBef>
                <a:spcPct val="20000"/>
              </a:spcBef>
              <a:spcAft>
                <a:spcPct val="0"/>
              </a:spcAft>
              <a:buClr>
                <a:srgbClr val="0099B8"/>
              </a:buClr>
              <a:defRPr/>
            </a:pPr>
            <a:r>
              <a:rPr lang="en-US" sz="2000" kern="0" dirty="0" smtClean="0">
                <a:solidFill>
                  <a:srgbClr val="008BA6"/>
                </a:solidFill>
              </a:rPr>
              <a:t>Andy Anderson</a:t>
            </a:r>
            <a:endParaRPr lang="en-US" sz="1600" kern="0" dirty="0" smtClean="0">
              <a:solidFill>
                <a:srgbClr val="008BA6"/>
              </a:solidFill>
            </a:endParaRPr>
          </a:p>
          <a:p>
            <a:pPr algn="r" fontAlgn="base">
              <a:spcBef>
                <a:spcPct val="20000"/>
              </a:spcBef>
              <a:spcAft>
                <a:spcPct val="0"/>
              </a:spcAft>
              <a:buClr>
                <a:srgbClr val="0099B8"/>
              </a:buClr>
              <a:defRPr/>
            </a:pPr>
            <a:r>
              <a:rPr lang="en-US" sz="2000" kern="0" dirty="0" smtClean="0">
                <a:solidFill>
                  <a:srgbClr val="008BA6"/>
                </a:solidFill>
              </a:rPr>
              <a:t>June 18, 2013</a:t>
            </a:r>
            <a:endParaRPr lang="en-US" sz="2000" kern="0" dirty="0">
              <a:solidFill>
                <a:srgbClr val="008BA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ACA-Compliant Plan – </a:t>
            </a:r>
            <a:br>
              <a:rPr lang="en-US" dirty="0" smtClean="0"/>
            </a:br>
            <a:r>
              <a:rPr lang="en-US" dirty="0" smtClean="0"/>
              <a:t>Minimum Value</a:t>
            </a:r>
            <a:endParaRPr lang="en-US" dirty="0"/>
          </a:p>
        </p:txBody>
      </p:sp>
      <p:sp>
        <p:nvSpPr>
          <p:cNvPr id="3" name="Content Placeholder 2"/>
          <p:cNvSpPr>
            <a:spLocks noGrp="1"/>
          </p:cNvSpPr>
          <p:nvPr>
            <p:ph idx="1"/>
          </p:nvPr>
        </p:nvSpPr>
        <p:spPr>
          <a:xfrm>
            <a:off x="457200" y="1828800"/>
            <a:ext cx="8229600" cy="4419600"/>
          </a:xfrm>
        </p:spPr>
        <p:txBody>
          <a:bodyPr>
            <a:normAutofit fontScale="92500" lnSpcReduction="20000"/>
          </a:bodyPr>
          <a:lstStyle/>
          <a:p>
            <a:pPr algn="ctr">
              <a:buNone/>
            </a:pPr>
            <a:r>
              <a:rPr lang="en-US" sz="2600" b="1" i="1" dirty="0" smtClean="0"/>
              <a:t>Necessary to avoid Inadequate Coverage penalty</a:t>
            </a:r>
          </a:p>
          <a:p>
            <a:pPr>
              <a:lnSpc>
                <a:spcPct val="120000"/>
              </a:lnSpc>
              <a:spcBef>
                <a:spcPts val="0"/>
              </a:spcBef>
              <a:spcAft>
                <a:spcPts val="0"/>
              </a:spcAft>
            </a:pPr>
            <a:r>
              <a:rPr lang="en-US" dirty="0" smtClean="0"/>
              <a:t>Minimum Essential Coverage is not the same as Minimum Value</a:t>
            </a:r>
          </a:p>
          <a:p>
            <a:pPr>
              <a:lnSpc>
                <a:spcPct val="120000"/>
              </a:lnSpc>
              <a:spcBef>
                <a:spcPts val="0"/>
              </a:spcBef>
              <a:spcAft>
                <a:spcPts val="0"/>
              </a:spcAft>
            </a:pPr>
            <a:r>
              <a:rPr lang="en-US" dirty="0" smtClean="0"/>
              <a:t>Generally plan must cover at least 60% of total allowed costs in four core categories of benefits:</a:t>
            </a:r>
          </a:p>
          <a:p>
            <a:pPr lvl="1">
              <a:lnSpc>
                <a:spcPct val="120000"/>
              </a:lnSpc>
              <a:spcBef>
                <a:spcPts val="0"/>
              </a:spcBef>
              <a:spcAft>
                <a:spcPts val="0"/>
              </a:spcAft>
            </a:pPr>
            <a:r>
              <a:rPr lang="en-US" sz="1900" dirty="0" smtClean="0"/>
              <a:t>physician and mid-level practitioner care, </a:t>
            </a:r>
          </a:p>
          <a:p>
            <a:pPr lvl="1">
              <a:lnSpc>
                <a:spcPct val="120000"/>
              </a:lnSpc>
              <a:spcBef>
                <a:spcPts val="0"/>
              </a:spcBef>
              <a:spcAft>
                <a:spcPts val="0"/>
              </a:spcAft>
            </a:pPr>
            <a:r>
              <a:rPr lang="en-US" sz="1900" dirty="0" smtClean="0"/>
              <a:t>hospital and emergency room services, </a:t>
            </a:r>
          </a:p>
          <a:p>
            <a:pPr lvl="1">
              <a:lnSpc>
                <a:spcPct val="120000"/>
              </a:lnSpc>
              <a:spcBef>
                <a:spcPts val="0"/>
              </a:spcBef>
              <a:spcAft>
                <a:spcPts val="0"/>
              </a:spcAft>
            </a:pPr>
            <a:r>
              <a:rPr lang="en-US" sz="1900" dirty="0" smtClean="0"/>
              <a:t>pharmacy benefits, and </a:t>
            </a:r>
          </a:p>
          <a:p>
            <a:pPr lvl="1">
              <a:lnSpc>
                <a:spcPct val="120000"/>
              </a:lnSpc>
              <a:spcBef>
                <a:spcPts val="0"/>
              </a:spcBef>
              <a:spcAft>
                <a:spcPts val="0"/>
              </a:spcAft>
            </a:pPr>
            <a:r>
              <a:rPr lang="en-US" sz="1900" dirty="0" smtClean="0"/>
              <a:t>laboratory and imaging services</a:t>
            </a:r>
          </a:p>
          <a:p>
            <a:pPr>
              <a:lnSpc>
                <a:spcPct val="120000"/>
              </a:lnSpc>
              <a:spcBef>
                <a:spcPts val="0"/>
              </a:spcBef>
              <a:spcAft>
                <a:spcPts val="0"/>
              </a:spcAft>
            </a:pPr>
            <a:r>
              <a:rPr lang="en-US" dirty="0" smtClean="0"/>
              <a:t>Likely can be determined by design-based safe harbor, calculator, or actuarial certification</a:t>
            </a:r>
          </a:p>
          <a:p>
            <a:pPr lvl="1">
              <a:lnSpc>
                <a:spcPct val="120000"/>
              </a:lnSpc>
              <a:spcBef>
                <a:spcPts val="0"/>
              </a:spcBef>
              <a:spcAft>
                <a:spcPts val="0"/>
              </a:spcAft>
            </a:pPr>
            <a:r>
              <a:rPr lang="en-US" sz="1900" dirty="0" smtClean="0"/>
              <a:t>Minimum Value Calculator has been issued: http://www.cms.gov/CCIIO/Resources/Regulations-and-Guidance/Downloads/mv-calculator-methodology.pdf</a:t>
            </a:r>
          </a:p>
          <a:p>
            <a:pPr lvl="1"/>
            <a:endParaRPr lang="en-US" dirty="0"/>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10</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ACA-Compliant Plan – </a:t>
            </a:r>
            <a:br>
              <a:rPr lang="en-US" dirty="0" smtClean="0"/>
            </a:br>
            <a:r>
              <a:rPr lang="en-US" dirty="0" smtClean="0"/>
              <a:t>Affordable</a:t>
            </a:r>
            <a:endParaRPr lang="en-US" dirty="0"/>
          </a:p>
        </p:txBody>
      </p:sp>
      <p:sp>
        <p:nvSpPr>
          <p:cNvPr id="3" name="Content Placeholder 2"/>
          <p:cNvSpPr>
            <a:spLocks noGrp="1"/>
          </p:cNvSpPr>
          <p:nvPr>
            <p:ph idx="1"/>
          </p:nvPr>
        </p:nvSpPr>
        <p:spPr/>
        <p:txBody>
          <a:bodyPr>
            <a:normAutofit fontScale="70000" lnSpcReduction="20000"/>
          </a:bodyPr>
          <a:lstStyle/>
          <a:p>
            <a:pPr algn="ctr">
              <a:lnSpc>
                <a:spcPct val="120000"/>
              </a:lnSpc>
              <a:buNone/>
            </a:pPr>
            <a:r>
              <a:rPr lang="en-US" sz="3100" b="1" i="1" dirty="0" smtClean="0"/>
              <a:t>Necessary to avoid </a:t>
            </a:r>
            <a:r>
              <a:rPr lang="en-US" sz="3200" b="1" i="1" dirty="0" smtClean="0"/>
              <a:t>Inadequate Coverage </a:t>
            </a:r>
            <a:r>
              <a:rPr lang="en-US" sz="3100" b="1" i="1" dirty="0" smtClean="0"/>
              <a:t>penalty</a:t>
            </a:r>
          </a:p>
          <a:p>
            <a:pPr>
              <a:lnSpc>
                <a:spcPct val="120000"/>
              </a:lnSpc>
              <a:spcBef>
                <a:spcPts val="0"/>
              </a:spcBef>
              <a:spcAft>
                <a:spcPts val="0"/>
              </a:spcAft>
            </a:pPr>
            <a:r>
              <a:rPr lang="en-US" sz="2900" dirty="0" smtClean="0"/>
              <a:t>Ensure contribution for employee-only coverage is less than 9.5% of household income</a:t>
            </a:r>
          </a:p>
          <a:p>
            <a:pPr lvl="1">
              <a:lnSpc>
                <a:spcPct val="120000"/>
              </a:lnSpc>
              <a:spcBef>
                <a:spcPts val="0"/>
              </a:spcBef>
              <a:spcAft>
                <a:spcPts val="0"/>
              </a:spcAft>
            </a:pPr>
            <a:r>
              <a:rPr lang="en-US" sz="2600" dirty="0" smtClean="0"/>
              <a:t>Required contribution for spouses/dependents may be more</a:t>
            </a:r>
          </a:p>
          <a:p>
            <a:pPr>
              <a:lnSpc>
                <a:spcPct val="120000"/>
              </a:lnSpc>
              <a:spcBef>
                <a:spcPts val="0"/>
              </a:spcBef>
              <a:spcAft>
                <a:spcPts val="0"/>
              </a:spcAft>
            </a:pPr>
            <a:r>
              <a:rPr lang="en-US" sz="2900" dirty="0" smtClean="0"/>
              <a:t>Since household income will not be known to the employer, three safe harbors have been proposed:</a:t>
            </a:r>
          </a:p>
          <a:p>
            <a:pPr lvl="1">
              <a:lnSpc>
                <a:spcPct val="120000"/>
              </a:lnSpc>
              <a:spcBef>
                <a:spcPts val="0"/>
              </a:spcBef>
              <a:spcAft>
                <a:spcPts val="0"/>
              </a:spcAft>
            </a:pPr>
            <a:r>
              <a:rPr lang="en-US" sz="2600" dirty="0" smtClean="0"/>
              <a:t>W-2 Safe Harbor – Contribution cannot exceed 9.5% of the employee’s W-2 wages from the employer for the year</a:t>
            </a:r>
          </a:p>
          <a:p>
            <a:pPr lvl="1">
              <a:lnSpc>
                <a:spcPct val="120000"/>
              </a:lnSpc>
              <a:spcBef>
                <a:spcPts val="0"/>
              </a:spcBef>
              <a:spcAft>
                <a:spcPts val="0"/>
              </a:spcAft>
            </a:pPr>
            <a:r>
              <a:rPr lang="en-US" sz="2600" dirty="0" smtClean="0"/>
              <a:t>Rate of Pay Safe Harbor – Contribution cannot exceed 9.5% of the employee’s hourly rate of pay (or monthly salary) at the beginning of the coverage period</a:t>
            </a:r>
          </a:p>
          <a:p>
            <a:pPr lvl="1">
              <a:lnSpc>
                <a:spcPct val="120000"/>
              </a:lnSpc>
              <a:spcBef>
                <a:spcPts val="0"/>
              </a:spcBef>
              <a:spcAft>
                <a:spcPts val="0"/>
              </a:spcAft>
            </a:pPr>
            <a:r>
              <a:rPr lang="en-US" sz="2600" dirty="0" smtClean="0"/>
              <a:t>Federal Poverty Line Safe Harbor – Contribution cannot exceed 9.5% of an amount equal to the federal poverty line for the year divided by 12 (For 2013 – $90.96/month)</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11</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28600" y="461968"/>
            <a:ext cx="8724900" cy="704850"/>
          </a:xfrm>
        </p:spPr>
        <p:txBody>
          <a:bodyPr>
            <a:noAutofit/>
          </a:bodyPr>
          <a:lstStyle/>
          <a:p>
            <a:r>
              <a:rPr lang="en-US" dirty="0" smtClean="0"/>
              <a:t>ACA-Compliant Plan –</a:t>
            </a:r>
            <a:br>
              <a:rPr lang="en-US" dirty="0" smtClean="0"/>
            </a:br>
            <a:r>
              <a:rPr lang="en-US" dirty="0" smtClean="0"/>
              <a:t>New Plan Mandates</a:t>
            </a:r>
          </a:p>
        </p:txBody>
      </p:sp>
      <p:sp>
        <p:nvSpPr>
          <p:cNvPr id="8194" name="Slide Number Placeholder 2"/>
          <p:cNvSpPr>
            <a:spLocks noGrp="1"/>
          </p:cNvSpPr>
          <p:nvPr>
            <p:ph type="sldNum" sz="quarter" idx="10"/>
          </p:nvPr>
        </p:nvSpPr>
        <p:spPr>
          <a:noFill/>
        </p:spPr>
        <p:txBody>
          <a:bodyPr/>
          <a:lstStyle/>
          <a:p>
            <a:fld id="{E86BD788-1D63-497B-B127-0A7AB1320B44}" type="slidenum">
              <a:rPr lang="en-US">
                <a:solidFill>
                  <a:schemeClr val="bg1">
                    <a:lumMod val="50000"/>
                  </a:schemeClr>
                </a:solidFill>
              </a:rPr>
              <a:pPr/>
              <a:t>12</a:t>
            </a:fld>
            <a:endParaRPr lang="en-US" dirty="0">
              <a:solidFill>
                <a:schemeClr val="bg1">
                  <a:lumMod val="50000"/>
                </a:schemeClr>
              </a:solidFill>
            </a:endParaRPr>
          </a:p>
        </p:txBody>
      </p:sp>
      <p:sp>
        <p:nvSpPr>
          <p:cNvPr id="8196" name="Line 3"/>
          <p:cNvSpPr>
            <a:spLocks noChangeShapeType="1"/>
          </p:cNvSpPr>
          <p:nvPr/>
        </p:nvSpPr>
        <p:spPr bwMode="auto">
          <a:xfrm>
            <a:off x="933450" y="3038475"/>
            <a:ext cx="7353300" cy="0"/>
          </a:xfrm>
          <a:prstGeom prst="line">
            <a:avLst/>
          </a:prstGeom>
          <a:noFill/>
          <a:ln w="9525">
            <a:noFill/>
            <a:round/>
            <a:headEnd/>
            <a:tailEnd type="triangle" w="med" len="med"/>
          </a:ln>
        </p:spPr>
        <p:txBody>
          <a:bodyPr/>
          <a:lstStyle/>
          <a:p>
            <a:endParaRPr lang="en-US" dirty="0"/>
          </a:p>
        </p:txBody>
      </p:sp>
      <p:sp>
        <p:nvSpPr>
          <p:cNvPr id="8197" name="Text Box 4"/>
          <p:cNvSpPr txBox="1">
            <a:spLocks noChangeArrowheads="1"/>
          </p:cNvSpPr>
          <p:nvPr/>
        </p:nvSpPr>
        <p:spPr bwMode="auto">
          <a:xfrm>
            <a:off x="95248" y="1771648"/>
            <a:ext cx="4238625" cy="1200329"/>
          </a:xfrm>
          <a:prstGeom prst="rect">
            <a:avLst/>
          </a:prstGeom>
          <a:noFill/>
          <a:ln w="38100" algn="ctr">
            <a:noFill/>
            <a:miter lim="800000"/>
            <a:headEnd/>
            <a:tailEnd/>
          </a:ln>
        </p:spPr>
        <p:txBody>
          <a:bodyPr wrap="square">
            <a:spAutoFit/>
          </a:bodyPr>
          <a:lstStyle/>
          <a:p>
            <a:pPr algn="l">
              <a:spcBef>
                <a:spcPct val="0"/>
              </a:spcBef>
              <a:buClrTx/>
            </a:pPr>
            <a:r>
              <a:rPr lang="en-US" sz="1200" b="1" dirty="0" smtClean="0"/>
              <a:t>Plan</a:t>
            </a:r>
            <a:r>
              <a:rPr lang="en-US" sz="1200" b="1" dirty="0" smtClean="0">
                <a:solidFill>
                  <a:schemeClr val="tx1"/>
                </a:solidFill>
              </a:rPr>
              <a:t> </a:t>
            </a:r>
            <a:r>
              <a:rPr lang="en-US" sz="1200" b="1" dirty="0">
                <a:solidFill>
                  <a:schemeClr val="tx1"/>
                </a:solidFill>
              </a:rPr>
              <a:t>Mandates</a:t>
            </a:r>
          </a:p>
          <a:p>
            <a:pPr algn="l">
              <a:spcBef>
                <a:spcPct val="0"/>
              </a:spcBef>
              <a:buClrTx/>
              <a:buFontTx/>
              <a:buChar char="•"/>
            </a:pPr>
            <a:r>
              <a:rPr lang="en-US" sz="1200" dirty="0">
                <a:solidFill>
                  <a:schemeClr val="tx1"/>
                </a:solidFill>
              </a:rPr>
              <a:t> Age 26 dependent coverage</a:t>
            </a:r>
          </a:p>
          <a:p>
            <a:pPr algn="l">
              <a:spcBef>
                <a:spcPct val="0"/>
              </a:spcBef>
              <a:buClrTx/>
              <a:buFontTx/>
              <a:buChar char="•"/>
            </a:pPr>
            <a:r>
              <a:rPr lang="en-US" sz="1200" dirty="0">
                <a:solidFill>
                  <a:schemeClr val="tx1"/>
                </a:solidFill>
              </a:rPr>
              <a:t> No </a:t>
            </a:r>
            <a:r>
              <a:rPr lang="en-US" sz="1200" dirty="0" smtClean="0"/>
              <a:t>l</a:t>
            </a:r>
            <a:r>
              <a:rPr lang="en-US" sz="1200" dirty="0" smtClean="0">
                <a:solidFill>
                  <a:schemeClr val="tx1"/>
                </a:solidFill>
              </a:rPr>
              <a:t>ifetime </a:t>
            </a:r>
            <a:r>
              <a:rPr lang="en-US" sz="1200" dirty="0">
                <a:solidFill>
                  <a:schemeClr val="tx1"/>
                </a:solidFill>
              </a:rPr>
              <a:t>limits </a:t>
            </a:r>
            <a:r>
              <a:rPr lang="en-US" sz="1200" dirty="0" smtClean="0">
                <a:solidFill>
                  <a:schemeClr val="tx1"/>
                </a:solidFill>
              </a:rPr>
              <a:t>and restricted annual limits</a:t>
            </a:r>
            <a:endParaRPr lang="en-US" sz="1200" dirty="0">
              <a:solidFill>
                <a:schemeClr val="tx1"/>
              </a:solidFill>
            </a:endParaRPr>
          </a:p>
          <a:p>
            <a:pPr algn="l">
              <a:spcBef>
                <a:spcPct val="0"/>
              </a:spcBef>
              <a:buClrTx/>
              <a:buFontTx/>
              <a:buChar char="•"/>
            </a:pPr>
            <a:r>
              <a:rPr lang="en-US" sz="1200" dirty="0">
                <a:solidFill>
                  <a:schemeClr val="tx1"/>
                </a:solidFill>
              </a:rPr>
              <a:t> No </a:t>
            </a:r>
            <a:r>
              <a:rPr lang="en-US" sz="1200" dirty="0" smtClean="0">
                <a:solidFill>
                  <a:schemeClr val="tx1"/>
                </a:solidFill>
              </a:rPr>
              <a:t>rescissions</a:t>
            </a:r>
            <a:endParaRPr lang="en-US" sz="1200" dirty="0">
              <a:solidFill>
                <a:schemeClr val="tx1"/>
              </a:solidFill>
            </a:endParaRPr>
          </a:p>
          <a:p>
            <a:pPr algn="l">
              <a:spcBef>
                <a:spcPct val="0"/>
              </a:spcBef>
              <a:buClrTx/>
              <a:buFontTx/>
              <a:buChar char="•"/>
            </a:pPr>
            <a:r>
              <a:rPr lang="en-US" sz="1200" dirty="0">
                <a:solidFill>
                  <a:schemeClr val="tx1"/>
                </a:solidFill>
              </a:rPr>
              <a:t> No preexisting condition exclusions (under age </a:t>
            </a:r>
            <a:r>
              <a:rPr lang="en-US" sz="1200" dirty="0" smtClean="0">
                <a:solidFill>
                  <a:schemeClr val="tx1"/>
                </a:solidFill>
              </a:rPr>
              <a:t>19)</a:t>
            </a:r>
          </a:p>
          <a:p>
            <a:pPr algn="l">
              <a:spcBef>
                <a:spcPct val="0"/>
              </a:spcBef>
              <a:buClrTx/>
              <a:buFontTx/>
              <a:buChar char="•"/>
            </a:pPr>
            <a:r>
              <a:rPr lang="en-US" sz="1200" dirty="0" smtClean="0">
                <a:solidFill>
                  <a:schemeClr val="tx1"/>
                </a:solidFill>
              </a:rPr>
              <a:t> No reimbursement  from FSAs/HSAs/HRAs for OTC drugs</a:t>
            </a:r>
            <a:endParaRPr lang="en-US" sz="1200" b="1" i="1" dirty="0">
              <a:solidFill>
                <a:schemeClr val="tx1"/>
              </a:solidFill>
            </a:endParaRPr>
          </a:p>
        </p:txBody>
      </p:sp>
      <p:sp>
        <p:nvSpPr>
          <p:cNvPr id="8198" name="Text Box 5"/>
          <p:cNvSpPr txBox="1">
            <a:spLocks noChangeArrowheads="1"/>
          </p:cNvSpPr>
          <p:nvPr/>
        </p:nvSpPr>
        <p:spPr bwMode="auto">
          <a:xfrm>
            <a:off x="3810000" y="1676400"/>
            <a:ext cx="868363" cy="212725"/>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a:solidFill>
                  <a:srgbClr val="EF5D1E"/>
                </a:solidFill>
              </a:rPr>
              <a:t>2011</a:t>
            </a:r>
          </a:p>
        </p:txBody>
      </p:sp>
      <p:sp>
        <p:nvSpPr>
          <p:cNvPr id="8199" name="Text Box 6"/>
          <p:cNvSpPr txBox="1">
            <a:spLocks noChangeArrowheads="1"/>
          </p:cNvSpPr>
          <p:nvPr/>
        </p:nvSpPr>
        <p:spPr bwMode="auto">
          <a:xfrm>
            <a:off x="152400" y="3119432"/>
            <a:ext cx="3962400" cy="646331"/>
          </a:xfrm>
          <a:prstGeom prst="rect">
            <a:avLst/>
          </a:prstGeom>
          <a:noFill/>
          <a:ln w="38100" algn="ctr">
            <a:noFill/>
            <a:miter lim="800000"/>
            <a:headEnd/>
            <a:tailEnd/>
          </a:ln>
        </p:spPr>
        <p:txBody>
          <a:bodyPr wrap="square">
            <a:spAutoFit/>
          </a:bodyPr>
          <a:lstStyle/>
          <a:p>
            <a:pPr algn="l">
              <a:spcBef>
                <a:spcPct val="0"/>
              </a:spcBef>
              <a:buClrTx/>
              <a:buFont typeface="Arial" pitchFamily="34" charset="0"/>
              <a:buChar char="•"/>
            </a:pPr>
            <a:r>
              <a:rPr lang="en-US" sz="1200" dirty="0" smtClean="0">
                <a:solidFill>
                  <a:schemeClr val="tx1"/>
                </a:solidFill>
              </a:rPr>
              <a:t> Uniform explanation of coverage (SBCs)</a:t>
            </a:r>
          </a:p>
          <a:p>
            <a:pPr algn="l">
              <a:spcBef>
                <a:spcPct val="0"/>
              </a:spcBef>
              <a:buClrTx/>
              <a:buFont typeface="Arial" pitchFamily="34" charset="0"/>
              <a:buChar char="•"/>
            </a:pPr>
            <a:r>
              <a:rPr lang="en-US" sz="1200" dirty="0" smtClean="0">
                <a:solidFill>
                  <a:schemeClr val="tx1"/>
                </a:solidFill>
              </a:rPr>
              <a:t> 60 day advance notice of material modifications</a:t>
            </a:r>
          </a:p>
          <a:p>
            <a:pPr algn="l">
              <a:spcBef>
                <a:spcPct val="0"/>
              </a:spcBef>
              <a:buClrTx/>
              <a:buFontTx/>
              <a:buChar char="•"/>
            </a:pPr>
            <a:r>
              <a:rPr lang="en-US" sz="1200" dirty="0" smtClean="0">
                <a:solidFill>
                  <a:schemeClr val="tx1"/>
                </a:solidFill>
              </a:rPr>
              <a:t> </a:t>
            </a:r>
            <a:r>
              <a:rPr lang="en-US" sz="1200" dirty="0">
                <a:solidFill>
                  <a:schemeClr val="tx1"/>
                </a:solidFill>
              </a:rPr>
              <a:t>W-2 </a:t>
            </a:r>
            <a:r>
              <a:rPr lang="en-US" sz="1200" dirty="0" smtClean="0">
                <a:solidFill>
                  <a:schemeClr val="tx1"/>
                </a:solidFill>
              </a:rPr>
              <a:t>reporting of value of health coverage</a:t>
            </a:r>
            <a:endParaRPr lang="en-US" sz="1200" dirty="0">
              <a:solidFill>
                <a:schemeClr val="tx1"/>
              </a:solidFill>
            </a:endParaRPr>
          </a:p>
        </p:txBody>
      </p:sp>
      <p:sp>
        <p:nvSpPr>
          <p:cNvPr id="8200" name="Text Box 7"/>
          <p:cNvSpPr txBox="1">
            <a:spLocks noChangeArrowheads="1"/>
          </p:cNvSpPr>
          <p:nvPr/>
        </p:nvSpPr>
        <p:spPr bwMode="auto">
          <a:xfrm>
            <a:off x="3810000" y="4572000"/>
            <a:ext cx="868363" cy="287338"/>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a:solidFill>
                  <a:srgbClr val="EF5D1E"/>
                </a:solidFill>
              </a:rPr>
              <a:t>2014</a:t>
            </a:r>
          </a:p>
        </p:txBody>
      </p:sp>
      <p:sp>
        <p:nvSpPr>
          <p:cNvPr id="8204" name="Text Box 12"/>
          <p:cNvSpPr txBox="1">
            <a:spLocks noChangeArrowheads="1"/>
          </p:cNvSpPr>
          <p:nvPr/>
        </p:nvSpPr>
        <p:spPr bwMode="auto">
          <a:xfrm>
            <a:off x="1600200" y="1600200"/>
            <a:ext cx="962025" cy="304800"/>
          </a:xfrm>
          <a:prstGeom prst="rect">
            <a:avLst/>
          </a:prstGeom>
          <a:noFill/>
          <a:ln w="38100" algn="ctr">
            <a:noFill/>
            <a:miter lim="800000"/>
            <a:headEnd/>
            <a:tailEnd/>
          </a:ln>
        </p:spPr>
        <p:txBody>
          <a:bodyPr>
            <a:spAutoFit/>
          </a:bodyPr>
          <a:lstStyle/>
          <a:p>
            <a:pPr algn="l">
              <a:spcBef>
                <a:spcPct val="0"/>
              </a:spcBef>
              <a:buClrTx/>
            </a:pPr>
            <a:r>
              <a:rPr lang="en-US" sz="1400" b="1" u="sng" dirty="0">
                <a:solidFill>
                  <a:srgbClr val="EF5D1E"/>
                </a:solidFill>
              </a:rPr>
              <a:t>All Plans</a:t>
            </a:r>
          </a:p>
        </p:txBody>
      </p:sp>
      <p:sp>
        <p:nvSpPr>
          <p:cNvPr id="8205" name="Text Box 13"/>
          <p:cNvSpPr txBox="1">
            <a:spLocks noChangeArrowheads="1"/>
          </p:cNvSpPr>
          <p:nvPr/>
        </p:nvSpPr>
        <p:spPr bwMode="auto">
          <a:xfrm>
            <a:off x="5562600" y="1600200"/>
            <a:ext cx="2466975" cy="304800"/>
          </a:xfrm>
          <a:prstGeom prst="rect">
            <a:avLst/>
          </a:prstGeom>
          <a:noFill/>
          <a:ln w="38100" algn="ctr">
            <a:noFill/>
            <a:miter lim="800000"/>
            <a:headEnd/>
            <a:tailEnd/>
          </a:ln>
        </p:spPr>
        <p:txBody>
          <a:bodyPr>
            <a:spAutoFit/>
          </a:bodyPr>
          <a:lstStyle/>
          <a:p>
            <a:pPr algn="l">
              <a:spcBef>
                <a:spcPct val="0"/>
              </a:spcBef>
              <a:buClrTx/>
            </a:pPr>
            <a:r>
              <a:rPr lang="en-US" sz="1400" b="1" u="sng" dirty="0">
                <a:solidFill>
                  <a:srgbClr val="EF5D1E"/>
                </a:solidFill>
              </a:rPr>
              <a:t>Non-Grandfathered</a:t>
            </a:r>
            <a:r>
              <a:rPr lang="en-US" sz="1400" b="1" u="sng" dirty="0">
                <a:solidFill>
                  <a:srgbClr val="FF0000"/>
                </a:solidFill>
              </a:rPr>
              <a:t> </a:t>
            </a:r>
            <a:r>
              <a:rPr lang="en-US" sz="1400" b="1" u="sng" dirty="0">
                <a:solidFill>
                  <a:srgbClr val="EF5D1E"/>
                </a:solidFill>
              </a:rPr>
              <a:t>Plans</a:t>
            </a:r>
          </a:p>
        </p:txBody>
      </p:sp>
      <p:sp>
        <p:nvSpPr>
          <p:cNvPr id="8206" name="Text Box 14"/>
          <p:cNvSpPr txBox="1">
            <a:spLocks noChangeArrowheads="1"/>
          </p:cNvSpPr>
          <p:nvPr/>
        </p:nvSpPr>
        <p:spPr bwMode="auto">
          <a:xfrm>
            <a:off x="4724401" y="1905000"/>
            <a:ext cx="4190999" cy="1384995"/>
          </a:xfrm>
          <a:prstGeom prst="rect">
            <a:avLst/>
          </a:prstGeom>
          <a:noFill/>
          <a:ln w="38100" algn="ctr">
            <a:noFill/>
            <a:miter lim="800000"/>
            <a:headEnd/>
            <a:tailEnd/>
          </a:ln>
        </p:spPr>
        <p:txBody>
          <a:bodyPr wrap="square">
            <a:spAutoFit/>
          </a:bodyPr>
          <a:lstStyle/>
          <a:p>
            <a:pPr algn="l">
              <a:spcBef>
                <a:spcPct val="0"/>
              </a:spcBef>
              <a:buClrTx/>
            </a:pPr>
            <a:r>
              <a:rPr lang="en-US" sz="1200" b="1" dirty="0" smtClean="0">
                <a:solidFill>
                  <a:schemeClr val="tx1"/>
                </a:solidFill>
              </a:rPr>
              <a:t>Additional Plan </a:t>
            </a:r>
            <a:r>
              <a:rPr lang="en-US" sz="1200" b="1" dirty="0">
                <a:solidFill>
                  <a:schemeClr val="tx1"/>
                </a:solidFill>
              </a:rPr>
              <a:t>Mandates</a:t>
            </a:r>
          </a:p>
          <a:p>
            <a:pPr algn="l">
              <a:spcBef>
                <a:spcPct val="0"/>
              </a:spcBef>
              <a:buClrTx/>
              <a:buFontTx/>
              <a:buChar char="•"/>
            </a:pPr>
            <a:r>
              <a:rPr lang="en-US" sz="1200" dirty="0">
                <a:solidFill>
                  <a:schemeClr val="tx1"/>
                </a:solidFill>
              </a:rPr>
              <a:t> No cost sharing for </a:t>
            </a:r>
            <a:r>
              <a:rPr lang="en-US" sz="1200" dirty="0" smtClean="0">
                <a:solidFill>
                  <a:schemeClr val="tx1"/>
                </a:solidFill>
              </a:rPr>
              <a:t>preventive </a:t>
            </a:r>
            <a:r>
              <a:rPr lang="en-US" sz="1200" dirty="0">
                <a:solidFill>
                  <a:schemeClr val="tx1"/>
                </a:solidFill>
              </a:rPr>
              <a:t>care</a:t>
            </a:r>
          </a:p>
          <a:p>
            <a:pPr algn="l">
              <a:spcBef>
                <a:spcPct val="0"/>
              </a:spcBef>
              <a:buClrTx/>
              <a:buFontTx/>
              <a:buChar char="•"/>
            </a:pPr>
            <a:r>
              <a:rPr lang="en-US" sz="1200" dirty="0">
                <a:solidFill>
                  <a:schemeClr val="tx1"/>
                </a:solidFill>
              </a:rPr>
              <a:t> Choice of primary care physician </a:t>
            </a:r>
            <a:r>
              <a:rPr lang="en-US" sz="1200" dirty="0" smtClean="0">
                <a:solidFill>
                  <a:schemeClr val="tx1"/>
                </a:solidFill>
              </a:rPr>
              <a:t>in-network</a:t>
            </a:r>
            <a:endParaRPr lang="en-US" sz="1200" dirty="0">
              <a:solidFill>
                <a:schemeClr val="tx1"/>
              </a:solidFill>
            </a:endParaRPr>
          </a:p>
          <a:p>
            <a:pPr algn="l">
              <a:spcBef>
                <a:spcPct val="0"/>
              </a:spcBef>
              <a:buClrTx/>
              <a:buFontTx/>
              <a:buChar char="•"/>
            </a:pPr>
            <a:r>
              <a:rPr lang="en-US" sz="1200" dirty="0">
                <a:solidFill>
                  <a:schemeClr val="tx1"/>
                </a:solidFill>
              </a:rPr>
              <a:t> Direct OB/GYN services without referral</a:t>
            </a:r>
          </a:p>
          <a:p>
            <a:pPr algn="l">
              <a:spcBef>
                <a:spcPct val="0"/>
              </a:spcBef>
              <a:buClrTx/>
              <a:buFontTx/>
              <a:buChar char="•"/>
            </a:pPr>
            <a:r>
              <a:rPr lang="en-US" sz="1200" dirty="0">
                <a:solidFill>
                  <a:schemeClr val="tx1"/>
                </a:solidFill>
              </a:rPr>
              <a:t> Internal and external </a:t>
            </a:r>
            <a:r>
              <a:rPr lang="en-US" sz="1200" dirty="0" smtClean="0">
                <a:solidFill>
                  <a:schemeClr val="tx1"/>
                </a:solidFill>
              </a:rPr>
              <a:t>claims-review </a:t>
            </a:r>
            <a:r>
              <a:rPr lang="en-US" sz="1200" dirty="0">
                <a:solidFill>
                  <a:schemeClr val="tx1"/>
                </a:solidFill>
              </a:rPr>
              <a:t>procedures</a:t>
            </a:r>
          </a:p>
          <a:p>
            <a:pPr marL="61913" indent="-61913" algn="l">
              <a:spcBef>
                <a:spcPct val="0"/>
              </a:spcBef>
              <a:buClrTx/>
              <a:buFontTx/>
              <a:buChar char="•"/>
            </a:pPr>
            <a:r>
              <a:rPr lang="en-US" sz="1200" dirty="0">
                <a:solidFill>
                  <a:schemeClr val="tx1"/>
                </a:solidFill>
              </a:rPr>
              <a:t> Emergency services without </a:t>
            </a:r>
            <a:r>
              <a:rPr lang="en-US" sz="1200" dirty="0" smtClean="0">
                <a:solidFill>
                  <a:schemeClr val="tx1"/>
                </a:solidFill>
              </a:rPr>
              <a:t>pre-authorization at in-network rates</a:t>
            </a:r>
            <a:r>
              <a:rPr lang="en-US" sz="1200" b="1" i="1" dirty="0">
                <a:solidFill>
                  <a:schemeClr val="tx1"/>
                </a:solidFill>
              </a:rPr>
              <a:t>	</a:t>
            </a:r>
          </a:p>
        </p:txBody>
      </p:sp>
      <p:grpSp>
        <p:nvGrpSpPr>
          <p:cNvPr id="2" name="Group 15"/>
          <p:cNvGrpSpPr>
            <a:grpSpLocks/>
          </p:cNvGrpSpPr>
          <p:nvPr/>
        </p:nvGrpSpPr>
        <p:grpSpPr bwMode="auto">
          <a:xfrm>
            <a:off x="4267200" y="1630363"/>
            <a:ext cx="257175" cy="5227637"/>
            <a:chOff x="824" y="1005"/>
            <a:chExt cx="162" cy="2933"/>
          </a:xfrm>
        </p:grpSpPr>
        <p:sp>
          <p:nvSpPr>
            <p:cNvPr id="8218" name="Rectangle 16"/>
            <p:cNvSpPr>
              <a:spLocks noChangeArrowheads="1"/>
            </p:cNvSpPr>
            <p:nvPr/>
          </p:nvSpPr>
          <p:spPr bwMode="auto">
            <a:xfrm>
              <a:off x="940" y="1005"/>
              <a:ext cx="46" cy="2933"/>
            </a:xfrm>
            <a:prstGeom prst="rect">
              <a:avLst/>
            </a:prstGeom>
            <a:solidFill>
              <a:srgbClr val="CADADC"/>
            </a:solidFill>
            <a:ln w="9525" algn="in">
              <a:noFill/>
              <a:miter lim="800000"/>
              <a:headEnd/>
              <a:tailEnd/>
            </a:ln>
          </p:spPr>
          <p:txBody>
            <a:bodyPr lIns="36576" tIns="36576" rIns="36576" bIns="36576"/>
            <a:lstStyle/>
            <a:p>
              <a:endParaRPr lang="en-US" dirty="0"/>
            </a:p>
          </p:txBody>
        </p:sp>
        <p:sp>
          <p:nvSpPr>
            <p:cNvPr id="8219" name="Rectangle 17"/>
            <p:cNvSpPr>
              <a:spLocks noChangeArrowheads="1"/>
            </p:cNvSpPr>
            <p:nvPr/>
          </p:nvSpPr>
          <p:spPr bwMode="auto">
            <a:xfrm>
              <a:off x="886" y="1005"/>
              <a:ext cx="77" cy="2933"/>
            </a:xfrm>
            <a:prstGeom prst="rect">
              <a:avLst/>
            </a:prstGeom>
            <a:gradFill rotWithShape="1">
              <a:gsLst>
                <a:gs pos="0">
                  <a:srgbClr val="FFFFFF"/>
                </a:gs>
                <a:gs pos="100000">
                  <a:srgbClr val="C8D7DA"/>
                </a:gs>
              </a:gsLst>
              <a:lin ang="0" scaled="1"/>
            </a:gradFill>
            <a:ln w="9525" algn="in">
              <a:noFill/>
              <a:miter lim="800000"/>
              <a:headEnd/>
              <a:tailEnd/>
            </a:ln>
          </p:spPr>
          <p:txBody>
            <a:bodyPr lIns="36576" tIns="36576" rIns="36576" bIns="36576"/>
            <a:lstStyle/>
            <a:p>
              <a:endParaRPr lang="en-US" dirty="0"/>
            </a:p>
          </p:txBody>
        </p:sp>
        <p:sp>
          <p:nvSpPr>
            <p:cNvPr id="8220" name="Rectangle 18"/>
            <p:cNvSpPr>
              <a:spLocks noChangeArrowheads="1"/>
            </p:cNvSpPr>
            <p:nvPr/>
          </p:nvSpPr>
          <p:spPr bwMode="auto">
            <a:xfrm flipH="1">
              <a:off x="824" y="1005"/>
              <a:ext cx="77" cy="2933"/>
            </a:xfrm>
            <a:prstGeom prst="rect">
              <a:avLst/>
            </a:prstGeom>
            <a:gradFill rotWithShape="1">
              <a:gsLst>
                <a:gs pos="0">
                  <a:srgbClr val="FFFFFF"/>
                </a:gs>
                <a:gs pos="100000">
                  <a:srgbClr val="C8D7DA"/>
                </a:gs>
              </a:gsLst>
              <a:lin ang="0" scaled="1"/>
            </a:gradFill>
            <a:ln w="9525" algn="in">
              <a:noFill/>
              <a:miter lim="800000"/>
              <a:headEnd/>
              <a:tailEnd/>
            </a:ln>
          </p:spPr>
          <p:txBody>
            <a:bodyPr lIns="36576" tIns="36576" rIns="36576" bIns="36576"/>
            <a:lstStyle/>
            <a:p>
              <a:endParaRPr lang="en-US" dirty="0"/>
            </a:p>
          </p:txBody>
        </p:sp>
      </p:grpSp>
      <p:sp>
        <p:nvSpPr>
          <p:cNvPr id="8208" name="Line 19"/>
          <p:cNvSpPr>
            <a:spLocks noChangeShapeType="1"/>
          </p:cNvSpPr>
          <p:nvPr/>
        </p:nvSpPr>
        <p:spPr bwMode="auto">
          <a:xfrm rot="-5400000">
            <a:off x="4385469" y="1634331"/>
            <a:ext cx="0" cy="236537"/>
          </a:xfrm>
          <a:prstGeom prst="line">
            <a:avLst/>
          </a:prstGeom>
          <a:noFill/>
          <a:ln w="28575">
            <a:solidFill>
              <a:schemeClr val="tx2"/>
            </a:solidFill>
            <a:round/>
            <a:headEnd/>
            <a:tailEnd/>
          </a:ln>
        </p:spPr>
        <p:txBody>
          <a:bodyPr/>
          <a:lstStyle/>
          <a:p>
            <a:endParaRPr lang="en-US" dirty="0"/>
          </a:p>
        </p:txBody>
      </p:sp>
      <p:sp>
        <p:nvSpPr>
          <p:cNvPr id="8209" name="Line 20"/>
          <p:cNvSpPr>
            <a:spLocks noChangeShapeType="1"/>
          </p:cNvSpPr>
          <p:nvPr/>
        </p:nvSpPr>
        <p:spPr bwMode="auto">
          <a:xfrm rot="-5400000">
            <a:off x="4385469" y="3158331"/>
            <a:ext cx="0" cy="236537"/>
          </a:xfrm>
          <a:prstGeom prst="line">
            <a:avLst/>
          </a:prstGeom>
          <a:noFill/>
          <a:ln w="28575">
            <a:solidFill>
              <a:schemeClr val="tx2"/>
            </a:solidFill>
            <a:round/>
            <a:headEnd/>
            <a:tailEnd/>
          </a:ln>
        </p:spPr>
        <p:txBody>
          <a:bodyPr/>
          <a:lstStyle/>
          <a:p>
            <a:endParaRPr lang="en-US" dirty="0"/>
          </a:p>
        </p:txBody>
      </p:sp>
      <p:sp>
        <p:nvSpPr>
          <p:cNvPr id="8210" name="Text Box 21"/>
          <p:cNvSpPr txBox="1">
            <a:spLocks noChangeArrowheads="1"/>
          </p:cNvSpPr>
          <p:nvPr/>
        </p:nvSpPr>
        <p:spPr bwMode="auto">
          <a:xfrm>
            <a:off x="3810000" y="3124200"/>
            <a:ext cx="868363" cy="212725"/>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a:solidFill>
                  <a:srgbClr val="EF5D1E"/>
                </a:solidFill>
              </a:rPr>
              <a:t>2012</a:t>
            </a:r>
          </a:p>
        </p:txBody>
      </p:sp>
      <p:sp>
        <p:nvSpPr>
          <p:cNvPr id="8213" name="Text Box 24"/>
          <p:cNvSpPr txBox="1">
            <a:spLocks noChangeArrowheads="1"/>
          </p:cNvSpPr>
          <p:nvPr/>
        </p:nvSpPr>
        <p:spPr bwMode="auto">
          <a:xfrm>
            <a:off x="5114925" y="3681413"/>
            <a:ext cx="3714750" cy="366712"/>
          </a:xfrm>
          <a:prstGeom prst="rect">
            <a:avLst/>
          </a:prstGeom>
          <a:noFill/>
          <a:ln w="9525" algn="ctr">
            <a:noFill/>
            <a:miter lim="800000"/>
            <a:headEnd/>
            <a:tailEnd/>
          </a:ln>
        </p:spPr>
        <p:txBody>
          <a:bodyPr>
            <a:spAutoFit/>
          </a:bodyPr>
          <a:lstStyle/>
          <a:p>
            <a:endParaRPr lang="en-US" dirty="0"/>
          </a:p>
        </p:txBody>
      </p:sp>
      <p:sp>
        <p:nvSpPr>
          <p:cNvPr id="8215" name="Line 27"/>
          <p:cNvSpPr>
            <a:spLocks noChangeShapeType="1"/>
          </p:cNvSpPr>
          <p:nvPr/>
        </p:nvSpPr>
        <p:spPr bwMode="auto">
          <a:xfrm rot="-5400000">
            <a:off x="4385469" y="5539571"/>
            <a:ext cx="0" cy="236537"/>
          </a:xfrm>
          <a:prstGeom prst="line">
            <a:avLst/>
          </a:prstGeom>
          <a:noFill/>
          <a:ln w="28575">
            <a:solidFill>
              <a:schemeClr val="tx2"/>
            </a:solidFill>
            <a:round/>
            <a:headEnd/>
            <a:tailEnd/>
          </a:ln>
        </p:spPr>
        <p:txBody>
          <a:bodyPr/>
          <a:lstStyle/>
          <a:p>
            <a:endParaRPr lang="en-US" dirty="0"/>
          </a:p>
        </p:txBody>
      </p:sp>
      <p:sp>
        <p:nvSpPr>
          <p:cNvPr id="8216" name="Text Box 28"/>
          <p:cNvSpPr txBox="1">
            <a:spLocks noChangeArrowheads="1"/>
          </p:cNvSpPr>
          <p:nvPr/>
        </p:nvSpPr>
        <p:spPr bwMode="auto">
          <a:xfrm>
            <a:off x="3810000" y="5595928"/>
            <a:ext cx="868363" cy="153988"/>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a:solidFill>
                  <a:srgbClr val="EF5D1E"/>
                </a:solidFill>
              </a:rPr>
              <a:t>TBD</a:t>
            </a:r>
          </a:p>
        </p:txBody>
      </p:sp>
      <p:sp>
        <p:nvSpPr>
          <p:cNvPr id="8217" name="Text Box 29"/>
          <p:cNvSpPr txBox="1">
            <a:spLocks noChangeArrowheads="1"/>
          </p:cNvSpPr>
          <p:nvPr/>
        </p:nvSpPr>
        <p:spPr bwMode="auto">
          <a:xfrm>
            <a:off x="152400" y="5562600"/>
            <a:ext cx="3962400" cy="830997"/>
          </a:xfrm>
          <a:prstGeom prst="rect">
            <a:avLst/>
          </a:prstGeom>
          <a:noFill/>
          <a:ln w="38100" algn="ctr">
            <a:noFill/>
            <a:miter lim="800000"/>
            <a:headEnd/>
            <a:tailEnd/>
          </a:ln>
        </p:spPr>
        <p:txBody>
          <a:bodyPr wrap="square">
            <a:spAutoFit/>
          </a:bodyPr>
          <a:lstStyle/>
          <a:p>
            <a:pPr algn="l">
              <a:spcBef>
                <a:spcPct val="0"/>
              </a:spcBef>
              <a:buClrTx/>
              <a:buFont typeface="Arial" pitchFamily="34" charset="0"/>
              <a:buChar char="•"/>
            </a:pPr>
            <a:r>
              <a:rPr lang="en-US" sz="1200" dirty="0" smtClean="0">
                <a:solidFill>
                  <a:schemeClr val="tx1"/>
                </a:solidFill>
              </a:rPr>
              <a:t> Automatic Enrollment</a:t>
            </a:r>
          </a:p>
          <a:p>
            <a:pPr algn="l">
              <a:spcBef>
                <a:spcPct val="0"/>
              </a:spcBef>
              <a:buClrTx/>
              <a:buFont typeface="Arial" pitchFamily="34" charset="0"/>
              <a:buChar char="•"/>
            </a:pPr>
            <a:r>
              <a:rPr lang="en-US" sz="1200" dirty="0" smtClean="0"/>
              <a:t> Nondiscrimination requirements for insured plans (2014?)</a:t>
            </a:r>
          </a:p>
          <a:p>
            <a:pPr algn="l">
              <a:spcBef>
                <a:spcPct val="0"/>
              </a:spcBef>
              <a:buClrTx/>
              <a:buFont typeface="Arial" pitchFamily="34" charset="0"/>
              <a:buChar char="•"/>
            </a:pPr>
            <a:r>
              <a:rPr lang="en-US" sz="1200" dirty="0" smtClean="0"/>
              <a:t> Cadillac Tax</a:t>
            </a:r>
            <a:endParaRPr lang="en-US" sz="1200" dirty="0"/>
          </a:p>
        </p:txBody>
      </p:sp>
      <p:sp>
        <p:nvSpPr>
          <p:cNvPr id="29" name="Text Box 4"/>
          <p:cNvSpPr txBox="1">
            <a:spLocks noChangeArrowheads="1"/>
          </p:cNvSpPr>
          <p:nvPr/>
        </p:nvSpPr>
        <p:spPr bwMode="auto">
          <a:xfrm>
            <a:off x="152400" y="4552945"/>
            <a:ext cx="3810000" cy="1015663"/>
          </a:xfrm>
          <a:prstGeom prst="rect">
            <a:avLst/>
          </a:prstGeom>
          <a:noFill/>
          <a:ln w="38100" algn="ctr">
            <a:noFill/>
            <a:miter lim="800000"/>
            <a:headEnd/>
            <a:tailEnd/>
          </a:ln>
        </p:spPr>
        <p:txBody>
          <a:bodyPr wrap="square">
            <a:spAutoFit/>
          </a:bodyPr>
          <a:lstStyle/>
          <a:p>
            <a:pPr algn="l">
              <a:spcBef>
                <a:spcPct val="0"/>
              </a:spcBef>
              <a:buClrTx/>
              <a:buFont typeface="Arial" pitchFamily="34" charset="0"/>
              <a:buChar char="•"/>
            </a:pPr>
            <a:r>
              <a:rPr lang="en-US" sz="1200" dirty="0" smtClean="0"/>
              <a:t> Waiting periods limited to 90 days </a:t>
            </a:r>
            <a:endParaRPr lang="en-US" sz="1200" dirty="0">
              <a:solidFill>
                <a:schemeClr val="tx1"/>
              </a:solidFill>
            </a:endParaRPr>
          </a:p>
          <a:p>
            <a:pPr algn="l">
              <a:spcBef>
                <a:spcPct val="0"/>
              </a:spcBef>
              <a:buClrTx/>
              <a:buFontTx/>
              <a:buChar char="•"/>
            </a:pPr>
            <a:r>
              <a:rPr lang="en-US" sz="1200" dirty="0" smtClean="0"/>
              <a:t> No preexisting condition exclusions</a:t>
            </a:r>
          </a:p>
          <a:p>
            <a:pPr algn="l">
              <a:spcBef>
                <a:spcPct val="0"/>
              </a:spcBef>
              <a:buClrTx/>
              <a:buFontTx/>
              <a:buChar char="•"/>
            </a:pPr>
            <a:r>
              <a:rPr lang="en-US" sz="1200" dirty="0" smtClean="0"/>
              <a:t> No annual limits</a:t>
            </a:r>
          </a:p>
          <a:p>
            <a:pPr algn="l">
              <a:spcBef>
                <a:spcPct val="0"/>
              </a:spcBef>
              <a:buClrTx/>
              <a:buFontTx/>
              <a:buChar char="•"/>
            </a:pPr>
            <a:r>
              <a:rPr lang="en-US" sz="1200" dirty="0" smtClean="0"/>
              <a:t> Employer reporting coverage to IRS</a:t>
            </a:r>
          </a:p>
          <a:p>
            <a:pPr algn="l">
              <a:spcBef>
                <a:spcPct val="0"/>
              </a:spcBef>
              <a:buClrTx/>
              <a:buFontTx/>
              <a:buChar char="•"/>
            </a:pPr>
            <a:r>
              <a:rPr lang="en-US" sz="1200" dirty="0" smtClean="0"/>
              <a:t> Reinsurance fee – $63 per member</a:t>
            </a:r>
          </a:p>
        </p:txBody>
      </p:sp>
      <p:sp>
        <p:nvSpPr>
          <p:cNvPr id="30" name="Text Box 14"/>
          <p:cNvSpPr txBox="1">
            <a:spLocks noChangeArrowheads="1"/>
          </p:cNvSpPr>
          <p:nvPr/>
        </p:nvSpPr>
        <p:spPr bwMode="auto">
          <a:xfrm>
            <a:off x="4724400" y="4724400"/>
            <a:ext cx="4190999" cy="461665"/>
          </a:xfrm>
          <a:prstGeom prst="rect">
            <a:avLst/>
          </a:prstGeom>
          <a:noFill/>
          <a:ln w="38100" algn="ctr">
            <a:noFill/>
            <a:miter lim="800000"/>
            <a:headEnd/>
            <a:tailEnd/>
          </a:ln>
        </p:spPr>
        <p:txBody>
          <a:bodyPr wrap="square">
            <a:spAutoFit/>
          </a:bodyPr>
          <a:lstStyle/>
          <a:p>
            <a:pPr algn="l">
              <a:spcBef>
                <a:spcPct val="0"/>
              </a:spcBef>
              <a:buClrTx/>
              <a:buFont typeface="Arial" pitchFamily="34" charset="0"/>
              <a:buChar char="•"/>
            </a:pPr>
            <a:r>
              <a:rPr lang="en-US" sz="1200" dirty="0" smtClean="0"/>
              <a:t> Limits on cost sharing/deductibles</a:t>
            </a:r>
            <a:endParaRPr lang="en-US" sz="1200" dirty="0">
              <a:solidFill>
                <a:schemeClr val="tx1"/>
              </a:solidFill>
            </a:endParaRPr>
          </a:p>
          <a:p>
            <a:pPr algn="l">
              <a:spcBef>
                <a:spcPct val="0"/>
              </a:spcBef>
              <a:buClrTx/>
              <a:buFontTx/>
              <a:buChar char="•"/>
            </a:pPr>
            <a:r>
              <a:rPr lang="en-US" sz="1200" dirty="0" smtClean="0"/>
              <a:t> Coverage required for clinical trials</a:t>
            </a:r>
            <a:endParaRPr lang="en-US" sz="1200" b="1" i="1" dirty="0">
              <a:solidFill>
                <a:schemeClr val="tx1"/>
              </a:solidFill>
            </a:endParaRPr>
          </a:p>
        </p:txBody>
      </p:sp>
      <p:sp>
        <p:nvSpPr>
          <p:cNvPr id="31" name="Line 22"/>
          <p:cNvSpPr>
            <a:spLocks noChangeShapeType="1"/>
          </p:cNvSpPr>
          <p:nvPr/>
        </p:nvSpPr>
        <p:spPr bwMode="auto">
          <a:xfrm rot="-5400000">
            <a:off x="4385469" y="4606131"/>
            <a:ext cx="0" cy="236537"/>
          </a:xfrm>
          <a:prstGeom prst="line">
            <a:avLst/>
          </a:prstGeom>
          <a:noFill/>
          <a:ln w="28575">
            <a:solidFill>
              <a:schemeClr val="tx2"/>
            </a:solidFill>
            <a:round/>
            <a:headEnd/>
            <a:tailEnd/>
          </a:ln>
        </p:spPr>
        <p:txBody>
          <a:bodyPr/>
          <a:lstStyle/>
          <a:p>
            <a:endParaRPr lang="en-US" dirty="0"/>
          </a:p>
        </p:txBody>
      </p:sp>
      <p:sp>
        <p:nvSpPr>
          <p:cNvPr id="32" name="Line 22"/>
          <p:cNvSpPr>
            <a:spLocks noChangeShapeType="1"/>
          </p:cNvSpPr>
          <p:nvPr/>
        </p:nvSpPr>
        <p:spPr bwMode="auto">
          <a:xfrm rot="-5400000">
            <a:off x="4385469" y="3920331"/>
            <a:ext cx="0" cy="236537"/>
          </a:xfrm>
          <a:prstGeom prst="line">
            <a:avLst/>
          </a:prstGeom>
          <a:noFill/>
          <a:ln w="28575">
            <a:solidFill>
              <a:schemeClr val="tx2"/>
            </a:solidFill>
            <a:round/>
            <a:headEnd/>
            <a:tailEnd/>
          </a:ln>
        </p:spPr>
        <p:txBody>
          <a:bodyPr/>
          <a:lstStyle/>
          <a:p>
            <a:endParaRPr lang="en-US" dirty="0"/>
          </a:p>
        </p:txBody>
      </p:sp>
      <p:sp>
        <p:nvSpPr>
          <p:cNvPr id="33" name="Text Box 7"/>
          <p:cNvSpPr txBox="1">
            <a:spLocks noChangeArrowheads="1"/>
          </p:cNvSpPr>
          <p:nvPr/>
        </p:nvSpPr>
        <p:spPr bwMode="auto">
          <a:xfrm>
            <a:off x="3810000" y="3886200"/>
            <a:ext cx="868363" cy="287338"/>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smtClean="0">
                <a:solidFill>
                  <a:srgbClr val="EF5D1E"/>
                </a:solidFill>
              </a:rPr>
              <a:t>2013</a:t>
            </a:r>
            <a:endParaRPr lang="en-US" sz="1300" b="1" dirty="0">
              <a:solidFill>
                <a:srgbClr val="EF5D1E"/>
              </a:solidFill>
            </a:endParaRPr>
          </a:p>
        </p:txBody>
      </p:sp>
      <p:sp>
        <p:nvSpPr>
          <p:cNvPr id="34" name="Text Box 4"/>
          <p:cNvSpPr txBox="1">
            <a:spLocks noChangeArrowheads="1"/>
          </p:cNvSpPr>
          <p:nvPr/>
        </p:nvSpPr>
        <p:spPr bwMode="auto">
          <a:xfrm>
            <a:off x="152400" y="3824280"/>
            <a:ext cx="3962400" cy="646331"/>
          </a:xfrm>
          <a:prstGeom prst="rect">
            <a:avLst/>
          </a:prstGeom>
          <a:noFill/>
          <a:ln w="38100" algn="ctr">
            <a:noFill/>
            <a:miter lim="800000"/>
            <a:headEnd/>
            <a:tailEnd/>
          </a:ln>
        </p:spPr>
        <p:txBody>
          <a:bodyPr wrap="square">
            <a:spAutoFit/>
          </a:bodyPr>
          <a:lstStyle/>
          <a:p>
            <a:pPr algn="l">
              <a:spcBef>
                <a:spcPct val="0"/>
              </a:spcBef>
              <a:buClrTx/>
              <a:buFont typeface="Arial" pitchFamily="34" charset="0"/>
              <a:buChar char="•"/>
            </a:pPr>
            <a:r>
              <a:rPr lang="en-US" sz="1200" dirty="0" smtClean="0"/>
              <a:t> $2,500 cap on employee contributions to FSAs</a:t>
            </a:r>
          </a:p>
          <a:p>
            <a:pPr algn="l">
              <a:spcBef>
                <a:spcPct val="0"/>
              </a:spcBef>
              <a:buClrTx/>
              <a:buFont typeface="Arial" pitchFamily="34" charset="0"/>
              <a:buChar char="•"/>
            </a:pPr>
            <a:r>
              <a:rPr lang="en-US" sz="1200" dirty="0" smtClean="0"/>
              <a:t> PCORI fee - $2 per member</a:t>
            </a:r>
          </a:p>
          <a:p>
            <a:pPr algn="l">
              <a:spcBef>
                <a:spcPct val="0"/>
              </a:spcBef>
              <a:buClrTx/>
              <a:buFont typeface="Arial" pitchFamily="34" charset="0"/>
              <a:buChar char="•"/>
            </a:pPr>
            <a:r>
              <a:rPr lang="en-US" sz="1200" dirty="0" smtClean="0"/>
              <a:t> Notice of exchange/premium assistance (delayed)</a:t>
            </a:r>
            <a:endParaRPr lang="en-US" sz="1200" dirty="0">
              <a:solidFill>
                <a:schemeClr val="tx1"/>
              </a:solidFill>
            </a:endParaRPr>
          </a:p>
        </p:txBody>
      </p:sp>
      <p:sp>
        <p:nvSpPr>
          <p:cNvPr id="35" name="Line 27"/>
          <p:cNvSpPr>
            <a:spLocks noChangeShapeType="1"/>
          </p:cNvSpPr>
          <p:nvPr/>
        </p:nvSpPr>
        <p:spPr bwMode="auto">
          <a:xfrm rot="-5400000">
            <a:off x="4394989" y="6120611"/>
            <a:ext cx="0" cy="236537"/>
          </a:xfrm>
          <a:prstGeom prst="line">
            <a:avLst/>
          </a:prstGeom>
          <a:noFill/>
          <a:ln w="28575">
            <a:solidFill>
              <a:schemeClr val="tx2"/>
            </a:solidFill>
            <a:round/>
            <a:headEnd/>
            <a:tailEnd/>
          </a:ln>
        </p:spPr>
        <p:txBody>
          <a:bodyPr/>
          <a:lstStyle/>
          <a:p>
            <a:endParaRPr lang="en-US" dirty="0"/>
          </a:p>
        </p:txBody>
      </p:sp>
      <p:sp>
        <p:nvSpPr>
          <p:cNvPr id="37" name="Text Box 7"/>
          <p:cNvSpPr txBox="1">
            <a:spLocks noChangeArrowheads="1"/>
          </p:cNvSpPr>
          <p:nvPr/>
        </p:nvSpPr>
        <p:spPr bwMode="auto">
          <a:xfrm>
            <a:off x="3800488" y="6110288"/>
            <a:ext cx="868363" cy="287338"/>
          </a:xfrm>
          <a:prstGeom prst="rect">
            <a:avLst/>
          </a:prstGeom>
          <a:noFill/>
          <a:ln w="9525" algn="in">
            <a:noFill/>
            <a:miter lim="800000"/>
            <a:headEnd/>
            <a:tailEnd/>
          </a:ln>
        </p:spPr>
        <p:txBody>
          <a:bodyPr lIns="36576" tIns="36576" rIns="36576" bIns="36576" anchor="ctr"/>
          <a:lstStyle/>
          <a:p>
            <a:pPr algn="l">
              <a:spcBef>
                <a:spcPct val="0"/>
              </a:spcBef>
              <a:buClrTx/>
            </a:pPr>
            <a:r>
              <a:rPr lang="en-US" sz="1300" b="1" dirty="0" smtClean="0">
                <a:solidFill>
                  <a:srgbClr val="EF5D1E"/>
                </a:solidFill>
              </a:rPr>
              <a:t>2018</a:t>
            </a:r>
            <a:endParaRPr lang="en-US" sz="1300" b="1" dirty="0">
              <a:solidFill>
                <a:srgbClr val="EF5D1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 – Collective Bargaining</a:t>
            </a:r>
            <a:br>
              <a:rPr lang="en-US" dirty="0" smtClean="0"/>
            </a:br>
            <a:r>
              <a:rPr lang="en-US" dirty="0" smtClean="0"/>
              <a:t>Multiemployer Plans</a:t>
            </a:r>
            <a:endParaRPr lang="en-US" dirty="0"/>
          </a:p>
        </p:txBody>
      </p:sp>
      <p:sp>
        <p:nvSpPr>
          <p:cNvPr id="3" name="Content Placeholder 2"/>
          <p:cNvSpPr>
            <a:spLocks noGrp="1"/>
          </p:cNvSpPr>
          <p:nvPr>
            <p:ph idx="1"/>
          </p:nvPr>
        </p:nvSpPr>
        <p:spPr/>
        <p:txBody>
          <a:bodyPr/>
          <a:lstStyle/>
          <a:p>
            <a:r>
              <a:rPr lang="en-US" dirty="0" smtClean="0"/>
              <a:t>Multiemployer Plans</a:t>
            </a:r>
          </a:p>
          <a:p>
            <a:pPr lvl="1"/>
            <a:r>
              <a:rPr lang="en-US" dirty="0" smtClean="0"/>
              <a:t>Under Transition Rule, group covered by a multiemployer plan meets employer shared responsibility requirement if coverage is good enough and cheap enough for all</a:t>
            </a:r>
          </a:p>
          <a:p>
            <a:r>
              <a:rPr lang="en-US" dirty="0" smtClean="0"/>
              <a:t>There is a lack of control and coordination problem where coverage is offered through a multiemployer plan</a:t>
            </a:r>
          </a:p>
          <a:p>
            <a:pPr lvl="1"/>
            <a:r>
              <a:rPr lang="en-US" dirty="0" smtClean="0"/>
              <a:t>Can you require the multiemployer plan to certify “Good Enough” Coverage?</a:t>
            </a:r>
          </a:p>
          <a:p>
            <a:pPr lvl="1"/>
            <a:r>
              <a:rPr lang="en-US" dirty="0" smtClean="0"/>
              <a:t>Can you require the multiemployer plan to indemnify the employer?</a:t>
            </a:r>
          </a:p>
          <a:p>
            <a:pPr lvl="1"/>
            <a:endParaRPr lang="en-US" dirty="0" smtClean="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13</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Employer Mandates/</a:t>
            </a:r>
            <a:r>
              <a:rPr lang="en-US" dirty="0" err="1" smtClean="0"/>
              <a:t>ACA</a:t>
            </a:r>
            <a:r>
              <a:rPr lang="en-US" dirty="0" smtClean="0"/>
              <a:t>-Compliant Plans – </a:t>
            </a:r>
            <a:br>
              <a:rPr lang="en-US" dirty="0" smtClean="0"/>
            </a:br>
            <a:r>
              <a:rPr lang="en-US" dirty="0" smtClean="0"/>
              <a:t>Bargaining Implications</a:t>
            </a:r>
            <a:endParaRPr lang="en-US" dirty="0"/>
          </a:p>
        </p:txBody>
      </p:sp>
      <p:sp>
        <p:nvSpPr>
          <p:cNvPr id="3" name="Content Placeholder 2"/>
          <p:cNvSpPr>
            <a:spLocks noGrp="1"/>
          </p:cNvSpPr>
          <p:nvPr>
            <p:ph idx="1"/>
          </p:nvPr>
        </p:nvSpPr>
        <p:spPr>
          <a:xfrm>
            <a:off x="328624" y="1690696"/>
            <a:ext cx="8839200" cy="4633904"/>
          </a:xfrm>
        </p:spPr>
        <p:txBody>
          <a:bodyPr>
            <a:normAutofit fontScale="62500" lnSpcReduction="20000"/>
          </a:bodyPr>
          <a:lstStyle/>
          <a:p>
            <a:pPr>
              <a:lnSpc>
                <a:spcPct val="120000"/>
              </a:lnSpc>
              <a:spcBef>
                <a:spcPts val="0"/>
              </a:spcBef>
              <a:spcAft>
                <a:spcPts val="0"/>
              </a:spcAft>
            </a:pPr>
            <a:r>
              <a:rPr lang="en-US" sz="2900" dirty="0" smtClean="0"/>
              <a:t>Pay or play” decision (whether to provide health insurance)</a:t>
            </a:r>
          </a:p>
          <a:p>
            <a:pPr lvl="1">
              <a:lnSpc>
                <a:spcPct val="120000"/>
              </a:lnSpc>
              <a:spcBef>
                <a:spcPts val="0"/>
              </a:spcBef>
              <a:spcAft>
                <a:spcPts val="0"/>
              </a:spcAft>
            </a:pPr>
            <a:r>
              <a:rPr lang="en-US" dirty="0" smtClean="0"/>
              <a:t>Must bargain over “pay or play” decision that changes existing coverage</a:t>
            </a:r>
          </a:p>
          <a:p>
            <a:pPr lvl="1">
              <a:lnSpc>
                <a:spcPct val="120000"/>
              </a:lnSpc>
              <a:spcBef>
                <a:spcPts val="0"/>
              </a:spcBef>
              <a:spcAft>
                <a:spcPts val="0"/>
              </a:spcAft>
            </a:pPr>
            <a:r>
              <a:rPr lang="en-US" dirty="0" smtClean="0"/>
              <a:t>Likely no bargaining obligation over “pay” decision for employees without existing </a:t>
            </a:r>
            <a:r>
              <a:rPr lang="en-US" dirty="0" err="1" smtClean="0"/>
              <a:t>CBA</a:t>
            </a:r>
            <a:r>
              <a:rPr lang="en-US" dirty="0" smtClean="0"/>
              <a:t> coverage</a:t>
            </a:r>
          </a:p>
          <a:p>
            <a:pPr>
              <a:lnSpc>
                <a:spcPct val="120000"/>
              </a:lnSpc>
              <a:spcBef>
                <a:spcPts val="0"/>
              </a:spcBef>
              <a:spcAft>
                <a:spcPts val="0"/>
              </a:spcAft>
            </a:pPr>
            <a:r>
              <a:rPr lang="en-US" sz="2900" dirty="0" smtClean="0"/>
              <a:t>If employer required under CBA to provide health benefits – </a:t>
            </a:r>
          </a:p>
          <a:p>
            <a:pPr lvl="1">
              <a:lnSpc>
                <a:spcPct val="120000"/>
              </a:lnSpc>
              <a:spcBef>
                <a:spcPts val="0"/>
              </a:spcBef>
              <a:spcAft>
                <a:spcPts val="0"/>
              </a:spcAft>
            </a:pPr>
            <a:r>
              <a:rPr lang="en-US" dirty="0" smtClean="0"/>
              <a:t>Specific minimum health benefit changes </a:t>
            </a:r>
            <a:r>
              <a:rPr lang="en-US" u="sng" dirty="0" smtClean="0"/>
              <a:t>required</a:t>
            </a:r>
            <a:r>
              <a:rPr lang="en-US" dirty="0" smtClean="0"/>
              <a:t> to make plan ACA compliant do not need union agreement before implementing</a:t>
            </a:r>
          </a:p>
          <a:p>
            <a:pPr lvl="1">
              <a:lnSpc>
                <a:spcPct val="120000"/>
              </a:lnSpc>
              <a:spcBef>
                <a:spcPts val="0"/>
              </a:spcBef>
              <a:spcAft>
                <a:spcPts val="0"/>
              </a:spcAft>
            </a:pPr>
            <a:r>
              <a:rPr lang="en-US" dirty="0" smtClean="0"/>
              <a:t>Only bargain effects of mandatory changes</a:t>
            </a:r>
          </a:p>
          <a:p>
            <a:pPr lvl="1">
              <a:lnSpc>
                <a:spcPct val="120000"/>
              </a:lnSpc>
              <a:spcBef>
                <a:spcPts val="0"/>
              </a:spcBef>
              <a:spcAft>
                <a:spcPts val="0"/>
              </a:spcAft>
            </a:pPr>
            <a:r>
              <a:rPr lang="en-US" dirty="0" smtClean="0"/>
              <a:t>Examples of required changes:</a:t>
            </a:r>
          </a:p>
          <a:p>
            <a:pPr lvl="2">
              <a:lnSpc>
                <a:spcPct val="120000"/>
              </a:lnSpc>
              <a:spcBef>
                <a:spcPts val="0"/>
              </a:spcBef>
              <a:spcAft>
                <a:spcPts val="0"/>
              </a:spcAft>
            </a:pPr>
            <a:r>
              <a:rPr lang="en-US" dirty="0" smtClean="0"/>
              <a:t>Minimum value coverages</a:t>
            </a:r>
          </a:p>
          <a:p>
            <a:pPr lvl="2">
              <a:lnSpc>
                <a:spcPct val="120000"/>
              </a:lnSpc>
              <a:spcBef>
                <a:spcPts val="0"/>
              </a:spcBef>
              <a:spcAft>
                <a:spcPts val="0"/>
              </a:spcAft>
            </a:pPr>
            <a:r>
              <a:rPr lang="en-US" dirty="0" smtClean="0"/>
              <a:t>Lifetime/annual limits</a:t>
            </a:r>
          </a:p>
          <a:p>
            <a:pPr lvl="2">
              <a:lnSpc>
                <a:spcPct val="120000"/>
              </a:lnSpc>
              <a:spcBef>
                <a:spcPts val="0"/>
              </a:spcBef>
              <a:spcAft>
                <a:spcPts val="0"/>
              </a:spcAft>
            </a:pPr>
            <a:r>
              <a:rPr lang="en-US" dirty="0" smtClean="0"/>
              <a:t>Mandatory automatic enrollment</a:t>
            </a:r>
          </a:p>
          <a:p>
            <a:pPr lvl="2">
              <a:lnSpc>
                <a:spcPct val="120000"/>
              </a:lnSpc>
              <a:spcBef>
                <a:spcPts val="0"/>
              </a:spcBef>
              <a:spcAft>
                <a:spcPts val="0"/>
              </a:spcAft>
            </a:pPr>
            <a:r>
              <a:rPr lang="en-US" dirty="0" smtClean="0"/>
              <a:t>Preexisting conditions exclusions</a:t>
            </a:r>
          </a:p>
          <a:p>
            <a:pPr lvl="2">
              <a:lnSpc>
                <a:spcPct val="120000"/>
              </a:lnSpc>
              <a:spcBef>
                <a:spcPts val="0"/>
              </a:spcBef>
              <a:spcAft>
                <a:spcPts val="0"/>
              </a:spcAft>
            </a:pPr>
            <a:r>
              <a:rPr lang="en-US" dirty="0" smtClean="0"/>
              <a:t>Preventive care provision (non-Grandfathered only)</a:t>
            </a:r>
          </a:p>
          <a:p>
            <a:pPr>
              <a:lnSpc>
                <a:spcPct val="120000"/>
              </a:lnSpc>
              <a:spcBef>
                <a:spcPts val="0"/>
              </a:spcBef>
              <a:spcAft>
                <a:spcPts val="0"/>
              </a:spcAft>
            </a:pPr>
            <a:r>
              <a:rPr lang="en-US" sz="2900" dirty="0" smtClean="0"/>
              <a:t>Bargaining/Agreement with union would be required before changes such as – </a:t>
            </a:r>
          </a:p>
          <a:p>
            <a:pPr lvl="1">
              <a:lnSpc>
                <a:spcPct val="120000"/>
              </a:lnSpc>
              <a:spcBef>
                <a:spcPts val="0"/>
              </a:spcBef>
              <a:spcAft>
                <a:spcPts val="0"/>
              </a:spcAft>
            </a:pPr>
            <a:r>
              <a:rPr lang="en-US" dirty="0" smtClean="0"/>
              <a:t>Coverage for those bargaining unit employees currently not receiving health benefits</a:t>
            </a:r>
          </a:p>
          <a:p>
            <a:pPr lvl="1">
              <a:lnSpc>
                <a:spcPct val="120000"/>
              </a:lnSpc>
              <a:spcBef>
                <a:spcPts val="0"/>
              </a:spcBef>
              <a:spcAft>
                <a:spcPts val="0"/>
              </a:spcAft>
            </a:pPr>
            <a:r>
              <a:rPr lang="en-US" dirty="0" smtClean="0"/>
              <a:t>Discretionary items – </a:t>
            </a:r>
          </a:p>
          <a:p>
            <a:pPr lvl="2">
              <a:lnSpc>
                <a:spcPct val="120000"/>
              </a:lnSpc>
              <a:spcBef>
                <a:spcPts val="0"/>
              </a:spcBef>
              <a:spcAft>
                <a:spcPts val="0"/>
              </a:spcAft>
            </a:pPr>
            <a:r>
              <a:rPr lang="en-US" dirty="0" smtClean="0"/>
              <a:t>Wellness incentive</a:t>
            </a:r>
          </a:p>
          <a:p>
            <a:pPr lvl="2">
              <a:lnSpc>
                <a:spcPct val="120000"/>
              </a:lnSpc>
              <a:spcBef>
                <a:spcPts val="0"/>
              </a:spcBef>
              <a:spcAft>
                <a:spcPts val="0"/>
              </a:spcAft>
            </a:pPr>
            <a:r>
              <a:rPr lang="en-US" dirty="0" smtClean="0"/>
              <a:t>Benefits greater than minimally required by ACA</a:t>
            </a:r>
          </a:p>
          <a:p>
            <a:pPr lvl="2">
              <a:lnSpc>
                <a:spcPct val="120000"/>
              </a:lnSpc>
              <a:spcBef>
                <a:spcPts val="0"/>
              </a:spcBef>
              <a:spcAft>
                <a:spcPts val="0"/>
              </a:spcAft>
            </a:pPr>
            <a:r>
              <a:rPr lang="en-US" dirty="0" smtClean="0"/>
              <a:t>Ancillary benefits not mandated by ACA (certain dental and vision)</a:t>
            </a:r>
          </a:p>
          <a:p>
            <a:pPr>
              <a:lnSpc>
                <a:spcPct val="120000"/>
              </a:lnSpc>
              <a:spcBef>
                <a:spcPts val="0"/>
              </a:spcBef>
              <a:spcAft>
                <a:spcPts val="0"/>
              </a:spcAft>
            </a:pPr>
            <a:r>
              <a:rPr lang="en-US" sz="2900" dirty="0" smtClean="0"/>
              <a:t>“Affordability” Safe Harbors </a:t>
            </a:r>
          </a:p>
          <a:p>
            <a:pPr lvl="1"/>
            <a:endParaRPr lang="en-US" dirty="0" smtClean="0"/>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14</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Coverage – </a:t>
            </a:r>
            <a:br>
              <a:rPr lang="en-US" dirty="0" smtClean="0"/>
            </a:br>
            <a:r>
              <a:rPr lang="en-US" dirty="0" smtClean="0"/>
              <a:t>Full-Time Employees</a:t>
            </a:r>
            <a:endParaRPr lang="en-US" dirty="0"/>
          </a:p>
        </p:txBody>
      </p:sp>
      <p:sp>
        <p:nvSpPr>
          <p:cNvPr id="3" name="Content Placeholder 2"/>
          <p:cNvSpPr>
            <a:spLocks noGrp="1"/>
          </p:cNvSpPr>
          <p:nvPr>
            <p:ph idx="1"/>
          </p:nvPr>
        </p:nvSpPr>
        <p:spPr>
          <a:xfrm>
            <a:off x="457200" y="1676400"/>
            <a:ext cx="8229600" cy="4724400"/>
          </a:xfrm>
        </p:spPr>
        <p:txBody>
          <a:bodyPr/>
          <a:lstStyle/>
          <a:p>
            <a:pPr>
              <a:spcBef>
                <a:spcPts val="0"/>
              </a:spcBef>
              <a:spcAft>
                <a:spcPts val="0"/>
              </a:spcAft>
            </a:pPr>
            <a:r>
              <a:rPr lang="en-US" sz="1900" dirty="0" smtClean="0"/>
              <a:t>Penalties based upon FT employees of each controlled group member separately (not on a controlled group basis)</a:t>
            </a:r>
          </a:p>
          <a:p>
            <a:pPr>
              <a:spcBef>
                <a:spcPts val="0"/>
              </a:spcBef>
              <a:spcAft>
                <a:spcPts val="0"/>
              </a:spcAft>
            </a:pPr>
            <a:r>
              <a:rPr lang="en-US" sz="1900" dirty="0" smtClean="0"/>
              <a:t>FT Employee averages 30 hours of service/week (PT employees excluded)</a:t>
            </a:r>
          </a:p>
          <a:p>
            <a:pPr lvl="2">
              <a:spcBef>
                <a:spcPts val="0"/>
              </a:spcBef>
              <a:spcAft>
                <a:spcPts val="0"/>
              </a:spcAft>
            </a:pPr>
            <a:r>
              <a:rPr lang="en-US" sz="1900" dirty="0" smtClean="0"/>
              <a:t>For non-hourly employees, 8 hrs./day or 40 hrs./week</a:t>
            </a:r>
          </a:p>
          <a:p>
            <a:pPr lvl="2">
              <a:spcBef>
                <a:spcPts val="0"/>
              </a:spcBef>
              <a:spcAft>
                <a:spcPts val="0"/>
              </a:spcAft>
            </a:pPr>
            <a:r>
              <a:rPr lang="en-US" sz="1900" dirty="0" smtClean="0"/>
              <a:t>130 hrs./month can be used</a:t>
            </a:r>
          </a:p>
          <a:p>
            <a:pPr lvl="1">
              <a:spcBef>
                <a:spcPts val="0"/>
              </a:spcBef>
              <a:spcAft>
                <a:spcPts val="0"/>
              </a:spcAft>
            </a:pPr>
            <a:r>
              <a:rPr lang="en-US" sz="1900" dirty="0" smtClean="0"/>
              <a:t>Different from large employer determination</a:t>
            </a:r>
          </a:p>
          <a:p>
            <a:pPr lvl="2">
              <a:spcBef>
                <a:spcPts val="0"/>
              </a:spcBef>
              <a:spcAft>
                <a:spcPts val="0"/>
              </a:spcAft>
            </a:pPr>
            <a:r>
              <a:rPr lang="en-US" sz="1900" dirty="0" smtClean="0"/>
              <a:t>Determined on a controlled group basis</a:t>
            </a:r>
          </a:p>
          <a:p>
            <a:pPr lvl="2">
              <a:spcBef>
                <a:spcPts val="0"/>
              </a:spcBef>
              <a:spcAft>
                <a:spcPts val="0"/>
              </a:spcAft>
            </a:pPr>
            <a:r>
              <a:rPr lang="en-US" sz="1900" dirty="0" smtClean="0"/>
              <a:t>No special rules combining PT employees</a:t>
            </a:r>
          </a:p>
          <a:p>
            <a:pPr>
              <a:spcBef>
                <a:spcPts val="0"/>
              </a:spcBef>
              <a:spcAft>
                <a:spcPts val="0"/>
              </a:spcAft>
            </a:pPr>
            <a:r>
              <a:rPr lang="en-US" sz="1900" dirty="0" smtClean="0"/>
              <a:t>Determination of FT status</a:t>
            </a:r>
          </a:p>
          <a:p>
            <a:pPr lvl="1">
              <a:spcBef>
                <a:spcPts val="0"/>
              </a:spcBef>
              <a:spcAft>
                <a:spcPts val="0"/>
              </a:spcAft>
            </a:pPr>
            <a:r>
              <a:rPr lang="en-US" sz="1900" dirty="0" smtClean="0"/>
              <a:t>Monthly, ongoing basis</a:t>
            </a:r>
          </a:p>
          <a:p>
            <a:pPr lvl="2">
              <a:spcBef>
                <a:spcPts val="0"/>
              </a:spcBef>
              <a:spcAft>
                <a:spcPts val="0"/>
              </a:spcAft>
            </a:pPr>
            <a:r>
              <a:rPr lang="en-US" sz="1900" dirty="0" smtClean="0"/>
              <a:t>Administratively difficult and unpredictable for variable-hour employees whose FT status is unknown</a:t>
            </a:r>
          </a:p>
          <a:p>
            <a:pPr lvl="2">
              <a:spcBef>
                <a:spcPts val="0"/>
              </a:spcBef>
              <a:spcAft>
                <a:spcPts val="0"/>
              </a:spcAft>
            </a:pPr>
            <a:r>
              <a:rPr lang="en-US" sz="1900" dirty="0" smtClean="0"/>
              <a:t>What happens if an employee changes from full-time to variable hour? </a:t>
            </a:r>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15</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Coverage – </a:t>
            </a:r>
            <a:br>
              <a:rPr lang="en-US" dirty="0" smtClean="0"/>
            </a:br>
            <a:r>
              <a:rPr lang="en-US" dirty="0" smtClean="0"/>
              <a:t>Full-Time Employees</a:t>
            </a:r>
            <a:endParaRPr lang="en-US" dirty="0"/>
          </a:p>
        </p:txBody>
      </p:sp>
      <p:sp>
        <p:nvSpPr>
          <p:cNvPr id="3" name="Content Placeholder 2"/>
          <p:cNvSpPr>
            <a:spLocks noGrp="1"/>
          </p:cNvSpPr>
          <p:nvPr>
            <p:ph idx="1"/>
          </p:nvPr>
        </p:nvSpPr>
        <p:spPr>
          <a:xfrm>
            <a:off x="457200" y="1676400"/>
            <a:ext cx="8229600" cy="4724400"/>
          </a:xfrm>
        </p:spPr>
        <p:txBody>
          <a:bodyPr/>
          <a:lstStyle/>
          <a:p>
            <a:pPr lvl="1">
              <a:spcBef>
                <a:spcPts val="600"/>
              </a:spcBef>
              <a:spcAft>
                <a:spcPts val="0"/>
              </a:spcAft>
            </a:pPr>
            <a:r>
              <a:rPr lang="en-US" dirty="0" smtClean="0"/>
              <a:t>Safe harbor method for variable-hour employees</a:t>
            </a:r>
          </a:p>
          <a:p>
            <a:pPr lvl="2">
              <a:spcBef>
                <a:spcPts val="600"/>
              </a:spcBef>
              <a:spcAft>
                <a:spcPts val="0"/>
              </a:spcAft>
            </a:pPr>
            <a:r>
              <a:rPr lang="en-US" dirty="0" smtClean="0"/>
              <a:t>Permits employers to calculate employee hours during a measurement period (3-12 months) and lock in the resulting status for the following stability period (6-12 months)</a:t>
            </a:r>
          </a:p>
          <a:p>
            <a:pPr lvl="2">
              <a:spcBef>
                <a:spcPts val="600"/>
              </a:spcBef>
              <a:spcAft>
                <a:spcPts val="0"/>
              </a:spcAft>
            </a:pPr>
            <a:r>
              <a:rPr lang="en-US" dirty="0" smtClean="0"/>
              <a:t>Employer can define periods, subject to consistency based on categories of employees (salaried/hourly, union/non-union, different entities, different states)</a:t>
            </a:r>
          </a:p>
          <a:p>
            <a:pPr lvl="2">
              <a:spcBef>
                <a:spcPts val="600"/>
              </a:spcBef>
              <a:spcAft>
                <a:spcPts val="0"/>
              </a:spcAft>
            </a:pPr>
            <a:r>
              <a:rPr lang="en-US" dirty="0" smtClean="0"/>
              <a:t>May be complicated to track and implement</a:t>
            </a:r>
          </a:p>
          <a:p>
            <a:endParaRPr lang="en-US" dirty="0" smtClean="0"/>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16</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Coverage –</a:t>
            </a:r>
            <a:br>
              <a:rPr lang="en-US" dirty="0" smtClean="0"/>
            </a:br>
            <a:r>
              <a:rPr lang="en-US" dirty="0" smtClean="0"/>
              <a:t>Part-Time Employees</a:t>
            </a:r>
            <a:endParaRPr lang="en-US" dirty="0"/>
          </a:p>
        </p:txBody>
      </p:sp>
      <p:sp>
        <p:nvSpPr>
          <p:cNvPr id="3" name="Content Placeholder 2"/>
          <p:cNvSpPr>
            <a:spLocks noGrp="1"/>
          </p:cNvSpPr>
          <p:nvPr>
            <p:ph idx="1"/>
          </p:nvPr>
        </p:nvSpPr>
        <p:spPr/>
        <p:txBody>
          <a:bodyPr>
            <a:normAutofit/>
          </a:bodyPr>
          <a:lstStyle/>
          <a:p>
            <a:r>
              <a:rPr lang="en-US" dirty="0" smtClean="0"/>
              <a:t>If PT employees (&lt; 30 hours/week) are covered, plan must meet applicable plan mandates </a:t>
            </a:r>
          </a:p>
          <a:p>
            <a:r>
              <a:rPr lang="en-US" dirty="0" smtClean="0"/>
              <a:t>No requirements applicable to “excepted benefits” (e.g., certain dental and vision benefits)</a:t>
            </a:r>
          </a:p>
          <a:p>
            <a:r>
              <a:rPr lang="en-US" dirty="0" smtClean="0"/>
              <a:t>No Shared Responsibility requirement, so can pass through to employees additional cost of compliance, but this may cause the loss of Grandfathered status</a:t>
            </a:r>
          </a:p>
          <a:p>
            <a:pPr>
              <a:buNone/>
            </a:pPr>
            <a:endParaRPr lang="en-US" dirty="0"/>
          </a:p>
        </p:txBody>
      </p:sp>
      <p:sp>
        <p:nvSpPr>
          <p:cNvPr id="4" name="Slide Number Placeholder 3"/>
          <p:cNvSpPr>
            <a:spLocks noGrp="1"/>
          </p:cNvSpPr>
          <p:nvPr>
            <p:ph type="sldNum" sz="quarter" idx="10"/>
          </p:nvPr>
        </p:nvSpPr>
        <p:spPr/>
        <p:txBody>
          <a:bodyPr/>
          <a:lstStyle/>
          <a:p>
            <a:pPr>
              <a:defRPr/>
            </a:pPr>
            <a:fld id="{DA2C85BF-CCE9-4B15-8941-BEE4235EA2D8}" type="slidenum">
              <a:rPr lang="en-US" smtClean="0">
                <a:solidFill>
                  <a:schemeClr val="bg1">
                    <a:lumMod val="50000"/>
                  </a:schemeClr>
                </a:solidFill>
              </a:rPr>
              <a:pPr>
                <a:defRPr/>
              </a:pPr>
              <a:t>17</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Coverage –</a:t>
            </a:r>
            <a:br>
              <a:rPr lang="en-US" dirty="0" smtClean="0"/>
            </a:br>
            <a:r>
              <a:rPr lang="en-US" dirty="0" smtClean="0"/>
              <a:t>Bargaining 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Bargaining/union agreement required regarding coverage issues – </a:t>
            </a:r>
          </a:p>
          <a:p>
            <a:pPr lvl="1"/>
            <a:r>
              <a:rPr lang="en-US" dirty="0" smtClean="0"/>
              <a:t>Changes in FT vs. PT definitions</a:t>
            </a:r>
          </a:p>
          <a:p>
            <a:pPr lvl="1"/>
            <a:r>
              <a:rPr lang="en-US" dirty="0" smtClean="0"/>
              <a:t>Coverage changes</a:t>
            </a:r>
          </a:p>
          <a:p>
            <a:pPr marL="342900" lvl="1" indent="-342900">
              <a:spcBef>
                <a:spcPct val="20000"/>
              </a:spcBef>
              <a:spcAft>
                <a:spcPct val="0"/>
              </a:spcAft>
              <a:buFont typeface="Arial" pitchFamily="34" charset="0"/>
              <a:buChar char="•"/>
            </a:pPr>
            <a:r>
              <a:rPr lang="en-US" sz="2400" dirty="0" smtClean="0">
                <a:solidFill>
                  <a:schemeClr val="tx1">
                    <a:lumMod val="75000"/>
                    <a:lumOff val="25000"/>
                  </a:schemeClr>
                </a:solidFill>
                <a:ea typeface="+mn-ea"/>
                <a:cs typeface="+mn-cs"/>
              </a:rPr>
              <a:t>Bargaining over which safe harbor method (measurement/stability periods and employee categories to be used) – </a:t>
            </a:r>
          </a:p>
          <a:p>
            <a:pPr lvl="1"/>
            <a:r>
              <a:rPr lang="en-US" dirty="0" smtClean="0"/>
              <a:t>Some argue the safe harbor selection is not subject to bargaining</a:t>
            </a:r>
          </a:p>
          <a:p>
            <a:pPr lvl="1"/>
            <a:r>
              <a:rPr lang="en-US" dirty="0" smtClean="0"/>
              <a:t>Must bargain if method will change any bargaining unit employee’s eligibility</a:t>
            </a:r>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18</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idx="1"/>
          </p:nvPr>
        </p:nvSpPr>
        <p:spPr/>
        <p:txBody>
          <a:bodyPr>
            <a:normAutofit/>
          </a:bodyPr>
          <a:lstStyle/>
          <a:p>
            <a:r>
              <a:rPr lang="en-US" dirty="0" smtClean="0"/>
              <a:t>Eligibility waiting period cannot be longer than 90 days from date of hire, except </a:t>
            </a:r>
          </a:p>
          <a:p>
            <a:pPr lvl="1"/>
            <a:r>
              <a:rPr lang="en-US" dirty="0" smtClean="0"/>
              <a:t>Initial eligibility can be based on substantive criteria, not the passage of time (i.e., Job Classification, Licensure, Part-Time)</a:t>
            </a:r>
          </a:p>
          <a:p>
            <a:pPr lvl="1"/>
            <a:r>
              <a:rPr lang="en-US" dirty="0" smtClean="0"/>
              <a:t>Cumulative hours eligibility threshold is permissible – may require up to 1,200 hours</a:t>
            </a:r>
          </a:p>
          <a:p>
            <a:pPr lvl="1"/>
            <a:r>
              <a:rPr lang="en-US" dirty="0" smtClean="0"/>
              <a:t>Special Variable-Hour Rules </a:t>
            </a:r>
          </a:p>
          <a:p>
            <a:pPr>
              <a:buNone/>
            </a:pPr>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19</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994"/>
            <a:ext cx="8229600" cy="1143000"/>
          </a:xfrm>
        </p:spPr>
        <p:txBody>
          <a:bodyPr>
            <a:normAutofit fontScale="90000"/>
          </a:bodyPr>
          <a:lstStyle/>
          <a:p>
            <a:r>
              <a:rPr lang="en-US" dirty="0" smtClean="0"/>
              <a:t>Affordable Care Act (ACA) for </a:t>
            </a:r>
            <a:br>
              <a:rPr lang="en-US" dirty="0" smtClean="0"/>
            </a:br>
            <a:r>
              <a:rPr lang="en-US" dirty="0" smtClean="0"/>
              <a:t>Unionized Employers: </a:t>
            </a:r>
            <a:br>
              <a:rPr lang="en-US" dirty="0" smtClean="0"/>
            </a:br>
            <a:r>
              <a:rPr lang="en-US" i="1" dirty="0" smtClean="0"/>
              <a:t>Overview of the Challenge</a:t>
            </a:r>
            <a:endParaRPr lang="en-US" i="1" dirty="0"/>
          </a:p>
        </p:txBody>
      </p:sp>
      <p:sp>
        <p:nvSpPr>
          <p:cNvPr id="7" name="Slide Number Placeholder 6"/>
          <p:cNvSpPr>
            <a:spLocks noGrp="1"/>
          </p:cNvSpPr>
          <p:nvPr>
            <p:ph type="sldNum" sz="quarter" idx="10"/>
          </p:nvPr>
        </p:nvSpPr>
        <p:spPr/>
        <p:txBody>
          <a:bodyPr/>
          <a:lstStyle/>
          <a:p>
            <a:fld id="{AB0BE753-8D1D-4885-AC88-A5C8DD361798}" type="slidenum">
              <a:rPr lang="en-US" smtClean="0">
                <a:solidFill>
                  <a:schemeClr val="bg1">
                    <a:lumMod val="50000"/>
                  </a:schemeClr>
                </a:solidFill>
              </a:rPr>
              <a:pPr/>
              <a:t>2</a:t>
            </a:fld>
            <a:endParaRPr lang="en-US" dirty="0">
              <a:solidFill>
                <a:schemeClr val="bg1">
                  <a:lumMod val="50000"/>
                </a:schemeClr>
              </a:solidFill>
            </a:endParaRPr>
          </a:p>
        </p:txBody>
      </p:sp>
      <p:sp>
        <p:nvSpPr>
          <p:cNvPr id="3" name="Text Placeholder 2"/>
          <p:cNvSpPr>
            <a:spLocks noGrp="1"/>
          </p:cNvSpPr>
          <p:nvPr>
            <p:ph type="body" idx="4294967295"/>
          </p:nvPr>
        </p:nvSpPr>
        <p:spPr>
          <a:xfrm>
            <a:off x="0" y="1649417"/>
            <a:ext cx="4040188" cy="639762"/>
          </a:xfrm>
        </p:spPr>
        <p:txBody>
          <a:bodyPr/>
          <a:lstStyle/>
          <a:p>
            <a:pPr algn="ctr">
              <a:buNone/>
            </a:pPr>
            <a:r>
              <a:rPr lang="en-US" dirty="0" smtClean="0"/>
              <a:t>ACA </a:t>
            </a:r>
            <a:endParaRPr lang="en-US" dirty="0"/>
          </a:p>
        </p:txBody>
      </p:sp>
      <p:sp>
        <p:nvSpPr>
          <p:cNvPr id="5" name="Text Placeholder 4"/>
          <p:cNvSpPr>
            <a:spLocks noGrp="1"/>
          </p:cNvSpPr>
          <p:nvPr>
            <p:ph type="body" sz="quarter" idx="4294967295"/>
          </p:nvPr>
        </p:nvSpPr>
        <p:spPr>
          <a:xfrm>
            <a:off x="5102225" y="1635129"/>
            <a:ext cx="4041775" cy="639762"/>
          </a:xfrm>
        </p:spPr>
        <p:txBody>
          <a:bodyPr/>
          <a:lstStyle/>
          <a:p>
            <a:pPr algn="ctr">
              <a:buNone/>
            </a:pPr>
            <a:r>
              <a:rPr lang="en-US" dirty="0" smtClean="0"/>
              <a:t>NLRA</a:t>
            </a:r>
            <a:endParaRPr lang="en-US" dirty="0"/>
          </a:p>
        </p:txBody>
      </p:sp>
      <p:sp>
        <p:nvSpPr>
          <p:cNvPr id="6" name="Content Placeholder 5"/>
          <p:cNvSpPr>
            <a:spLocks noGrp="1"/>
          </p:cNvSpPr>
          <p:nvPr>
            <p:ph sz="quarter" idx="4294967295"/>
          </p:nvPr>
        </p:nvSpPr>
        <p:spPr>
          <a:xfrm>
            <a:off x="4724400" y="1981200"/>
            <a:ext cx="4041775" cy="3951288"/>
          </a:xfrm>
        </p:spPr>
        <p:txBody>
          <a:bodyPr>
            <a:noAutofit/>
          </a:bodyPr>
          <a:lstStyle/>
          <a:p>
            <a:r>
              <a:rPr lang="en-US" sz="1800" dirty="0" smtClean="0"/>
              <a:t>Bargain over terms and conditions of employment</a:t>
            </a:r>
          </a:p>
          <a:p>
            <a:pPr lvl="1"/>
            <a:r>
              <a:rPr lang="en-US" sz="1600" dirty="0" smtClean="0"/>
              <a:t>Health benefits are a mandatory topic of bargaining</a:t>
            </a:r>
          </a:p>
          <a:p>
            <a:r>
              <a:rPr lang="en-US" sz="1800" dirty="0" smtClean="0"/>
              <a:t>Existing CBA dictates employment terms/conditions, absent union agreement</a:t>
            </a:r>
          </a:p>
          <a:p>
            <a:r>
              <a:rPr lang="en-US" sz="1800" dirty="0" smtClean="0"/>
              <a:t>Very limited ability to make unilateral changes to employment terms/conditions</a:t>
            </a:r>
          </a:p>
          <a:p>
            <a:pPr marL="0" indent="0">
              <a:lnSpc>
                <a:spcPct val="120000"/>
              </a:lnSpc>
              <a:buNone/>
            </a:pPr>
            <a:endParaRPr lang="en-US" sz="1000" b="1" i="1" dirty="0" smtClean="0"/>
          </a:p>
          <a:p>
            <a:pPr marL="0" indent="0">
              <a:lnSpc>
                <a:spcPct val="120000"/>
              </a:lnSpc>
              <a:buNone/>
            </a:pPr>
            <a:r>
              <a:rPr lang="en-US" sz="1800" b="1" i="1" dirty="0" err="1" smtClean="0"/>
              <a:t>NLRA</a:t>
            </a:r>
            <a:r>
              <a:rPr lang="en-US" sz="1800" b="1" i="1" dirty="0" smtClean="0"/>
              <a:t> and/or contract violations if unilateral changes made</a:t>
            </a:r>
            <a:endParaRPr lang="en-US" sz="1800" b="1" i="1" dirty="0"/>
          </a:p>
        </p:txBody>
      </p:sp>
      <p:sp>
        <p:nvSpPr>
          <p:cNvPr id="4" name="Content Placeholder 3"/>
          <p:cNvSpPr>
            <a:spLocks noGrp="1"/>
          </p:cNvSpPr>
          <p:nvPr>
            <p:ph sz="half" idx="4294967295"/>
          </p:nvPr>
        </p:nvSpPr>
        <p:spPr>
          <a:xfrm>
            <a:off x="304800" y="1981200"/>
            <a:ext cx="4040188" cy="4343400"/>
          </a:xfrm>
        </p:spPr>
        <p:txBody>
          <a:bodyPr>
            <a:normAutofit fontScale="55000" lnSpcReduction="20000"/>
          </a:bodyPr>
          <a:lstStyle/>
          <a:p>
            <a:pPr>
              <a:lnSpc>
                <a:spcPct val="120000"/>
              </a:lnSpc>
            </a:pPr>
            <a:r>
              <a:rPr lang="en-US" sz="3300" dirty="0" smtClean="0"/>
              <a:t>Provide ACA-compliant healthcare benefit package</a:t>
            </a:r>
          </a:p>
          <a:p>
            <a:pPr lvl="1">
              <a:lnSpc>
                <a:spcPct val="120000"/>
              </a:lnSpc>
            </a:pPr>
            <a:r>
              <a:rPr lang="en-US" sz="2900" dirty="0" smtClean="0"/>
              <a:t>Requires specific benefits</a:t>
            </a:r>
          </a:p>
          <a:p>
            <a:pPr lvl="1">
              <a:lnSpc>
                <a:spcPct val="120000"/>
              </a:lnSpc>
            </a:pPr>
            <a:r>
              <a:rPr lang="en-US" sz="2900" dirty="0" smtClean="0"/>
              <a:t>Mandates plan features</a:t>
            </a:r>
          </a:p>
          <a:p>
            <a:pPr>
              <a:lnSpc>
                <a:spcPct val="120000"/>
              </a:lnSpc>
            </a:pPr>
            <a:r>
              <a:rPr lang="en-US" sz="3300" dirty="0" smtClean="0"/>
              <a:t>Coverage must be provided for all FT employees (30 hours)</a:t>
            </a:r>
          </a:p>
          <a:p>
            <a:pPr>
              <a:lnSpc>
                <a:spcPct val="120000"/>
              </a:lnSpc>
            </a:pPr>
            <a:r>
              <a:rPr lang="en-US" sz="3300" dirty="0" smtClean="0"/>
              <a:t>Benefits must be made available to FT employees within 90 days</a:t>
            </a:r>
            <a:endParaRPr lang="en-US" sz="3300" dirty="0" smtClean="0">
              <a:solidFill>
                <a:srgbClr val="FF0000"/>
              </a:solidFill>
            </a:endParaRPr>
          </a:p>
          <a:p>
            <a:pPr>
              <a:lnSpc>
                <a:spcPct val="120000"/>
              </a:lnSpc>
            </a:pPr>
            <a:r>
              <a:rPr lang="en-US" sz="3300" dirty="0" smtClean="0">
                <a:solidFill>
                  <a:srgbClr val="FF0000"/>
                </a:solidFill>
              </a:rPr>
              <a:t>Effective January 1, 2014, even if midterm in CBA</a:t>
            </a:r>
          </a:p>
          <a:p>
            <a:pPr marL="0" indent="0">
              <a:lnSpc>
                <a:spcPct val="120000"/>
              </a:lnSpc>
              <a:buNone/>
            </a:pPr>
            <a:r>
              <a:rPr lang="en-US" sz="3300" b="1" i="1" dirty="0" smtClean="0"/>
              <a:t>Substantial financial penalties for failure to meet ACA requirement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Eligibility –</a:t>
            </a:r>
            <a:br>
              <a:rPr lang="en-US" dirty="0" smtClean="0"/>
            </a:br>
            <a:r>
              <a:rPr lang="en-US" dirty="0" smtClean="0"/>
              <a:t>Bargaining Implications</a:t>
            </a:r>
            <a:endParaRPr lang="en-US" dirty="0"/>
          </a:p>
        </p:txBody>
      </p:sp>
      <p:sp>
        <p:nvSpPr>
          <p:cNvPr id="3" name="Content Placeholder 2"/>
          <p:cNvSpPr>
            <a:spLocks noGrp="1"/>
          </p:cNvSpPr>
          <p:nvPr>
            <p:ph idx="1"/>
          </p:nvPr>
        </p:nvSpPr>
        <p:spPr/>
        <p:txBody>
          <a:bodyPr>
            <a:normAutofit/>
          </a:bodyPr>
          <a:lstStyle/>
          <a:p>
            <a:r>
              <a:rPr lang="en-US" dirty="0" smtClean="0"/>
              <a:t>For existing CBA waiting periods not meeting new ACA requirements </a:t>
            </a:r>
          </a:p>
          <a:p>
            <a:pPr lvl="1"/>
            <a:r>
              <a:rPr lang="en-US" dirty="0" smtClean="0"/>
              <a:t>Mandatory change </a:t>
            </a:r>
          </a:p>
          <a:p>
            <a:pPr lvl="1"/>
            <a:r>
              <a:rPr lang="en-US" dirty="0" smtClean="0"/>
              <a:t>Must bargain over the new waiting period to be adopted</a:t>
            </a:r>
          </a:p>
          <a:p>
            <a:pPr lvl="1"/>
            <a:r>
              <a:rPr lang="en-US" dirty="0" smtClean="0"/>
              <a:t>Should be able to implement if union unwilling to bargain and/or agree </a:t>
            </a:r>
          </a:p>
          <a:p>
            <a:r>
              <a:rPr lang="en-US" dirty="0" smtClean="0"/>
              <a:t>“Eligibility” based on calendar month hour requirements may be problematic </a:t>
            </a:r>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20</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Allocation of Costs</a:t>
            </a:r>
            <a:endParaRPr lang="en-US" dirty="0"/>
          </a:p>
        </p:txBody>
      </p:sp>
      <p:sp>
        <p:nvSpPr>
          <p:cNvPr id="3" name="Content Placeholder 2"/>
          <p:cNvSpPr>
            <a:spLocks noGrp="1"/>
          </p:cNvSpPr>
          <p:nvPr>
            <p:ph idx="1"/>
          </p:nvPr>
        </p:nvSpPr>
        <p:spPr>
          <a:xfrm>
            <a:off x="457200" y="1676400"/>
            <a:ext cx="8229600" cy="4419600"/>
          </a:xfrm>
        </p:spPr>
        <p:txBody>
          <a:bodyPr>
            <a:normAutofit lnSpcReduction="10000"/>
          </a:bodyPr>
          <a:lstStyle/>
          <a:p>
            <a:pPr marL="514350" indent="-514350">
              <a:lnSpc>
                <a:spcPct val="110000"/>
              </a:lnSpc>
              <a:spcBef>
                <a:spcPts val="0"/>
              </a:spcBef>
              <a:spcAft>
                <a:spcPts val="0"/>
              </a:spcAft>
            </a:pPr>
            <a:r>
              <a:rPr lang="en-US" sz="2800" dirty="0" smtClean="0"/>
              <a:t>ACA is going to impose additional costs:</a:t>
            </a:r>
          </a:p>
          <a:p>
            <a:pPr marL="914400" lvl="1" indent="-514350">
              <a:lnSpc>
                <a:spcPct val="110000"/>
              </a:lnSpc>
              <a:spcBef>
                <a:spcPts val="0"/>
              </a:spcBef>
              <a:spcAft>
                <a:spcPts val="0"/>
              </a:spcAft>
            </a:pPr>
            <a:r>
              <a:rPr lang="en-US" dirty="0" smtClean="0"/>
              <a:t>Coverage Mandates</a:t>
            </a:r>
          </a:p>
          <a:p>
            <a:pPr marL="914400" lvl="1" indent="-514350">
              <a:lnSpc>
                <a:spcPct val="110000"/>
              </a:lnSpc>
              <a:spcBef>
                <a:spcPts val="0"/>
              </a:spcBef>
              <a:spcAft>
                <a:spcPts val="0"/>
              </a:spcAft>
            </a:pPr>
            <a:r>
              <a:rPr lang="en-US" dirty="0" smtClean="0"/>
              <a:t>Additional covered people</a:t>
            </a:r>
          </a:p>
          <a:p>
            <a:pPr marL="914400" lvl="1" indent="-514350">
              <a:lnSpc>
                <a:spcPct val="110000"/>
              </a:lnSpc>
              <a:spcBef>
                <a:spcPts val="0"/>
              </a:spcBef>
              <a:spcAft>
                <a:spcPts val="0"/>
              </a:spcAft>
            </a:pPr>
            <a:r>
              <a:rPr lang="en-US" dirty="0" smtClean="0"/>
              <a:t>Fees (PCORI and Temporary Reinsurance)</a:t>
            </a:r>
          </a:p>
          <a:p>
            <a:pPr marL="914400" lvl="1" indent="-514350">
              <a:lnSpc>
                <a:spcPct val="110000"/>
              </a:lnSpc>
              <a:spcBef>
                <a:spcPts val="0"/>
              </a:spcBef>
              <a:spcAft>
                <a:spcPts val="0"/>
              </a:spcAft>
            </a:pPr>
            <a:r>
              <a:rPr lang="en-US" dirty="0" smtClean="0"/>
              <a:t>Reporting Requirements</a:t>
            </a:r>
          </a:p>
          <a:p>
            <a:pPr marL="914400" lvl="1" indent="-514350">
              <a:lnSpc>
                <a:spcPct val="110000"/>
              </a:lnSpc>
              <a:spcBef>
                <a:spcPts val="0"/>
              </a:spcBef>
              <a:spcAft>
                <a:spcPts val="0"/>
              </a:spcAft>
            </a:pPr>
            <a:r>
              <a:rPr lang="en-US" dirty="0" smtClean="0"/>
              <a:t>Cadillac Tax</a:t>
            </a:r>
          </a:p>
          <a:p>
            <a:pPr marL="1314450" lvl="2" indent="-514350">
              <a:lnSpc>
                <a:spcPct val="110000"/>
              </a:lnSpc>
              <a:spcBef>
                <a:spcPts val="0"/>
              </a:spcBef>
              <a:spcAft>
                <a:spcPts val="0"/>
              </a:spcAft>
            </a:pPr>
            <a:r>
              <a:rPr lang="en-US" dirty="0" smtClean="0"/>
              <a:t>40% excise tax on health plan benefits above threshold amount (threshold is $10,200 (single)/$27,500 (family) indexed to CPI-U)</a:t>
            </a:r>
          </a:p>
          <a:p>
            <a:pPr marL="514350" indent="-514350">
              <a:spcBef>
                <a:spcPts val="0"/>
              </a:spcBef>
              <a:spcAft>
                <a:spcPts val="0"/>
              </a:spcAft>
            </a:pPr>
            <a:r>
              <a:rPr lang="en-US" sz="2800" dirty="0" smtClean="0"/>
              <a:t>In almost all cases, these costs cannot be shifted to employees absent agreement with the union</a:t>
            </a:r>
          </a:p>
          <a:p>
            <a:pPr marL="914400" lvl="1" indent="-514350">
              <a:buAutoNum type="arabicParenBoth"/>
            </a:pPr>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21</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sz="3600" dirty="0" smtClean="0">
                <a:solidFill>
                  <a:schemeClr val="tx1">
                    <a:lumMod val="75000"/>
                    <a:lumOff val="25000"/>
                  </a:schemeClr>
                </a:solidFill>
                <a:latin typeface="+mn-lt"/>
                <a:ea typeface="+mn-ea"/>
                <a:cs typeface="+mn-cs"/>
              </a:rPr>
              <a:t>Questions?</a:t>
            </a:r>
            <a:endParaRPr lang="en-US" sz="3600" dirty="0">
              <a:solidFill>
                <a:schemeClr val="tx1">
                  <a:lumMod val="75000"/>
                  <a:lumOff val="25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7E54F13A-9DBC-4105-8D6D-37B526863211}" type="slidenum">
              <a:rPr lang="en-US" smtClean="0">
                <a:solidFill>
                  <a:schemeClr val="bg1">
                    <a:lumMod val="50000"/>
                  </a:schemeClr>
                </a:solidFill>
              </a:rPr>
              <a:pPr/>
              <a:t>22</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E85AD87-EE24-47E3-8A9D-5DB35EFE80CA}" type="slidenum">
              <a:rPr lang="en-US">
                <a:solidFill>
                  <a:schemeClr val="bg1">
                    <a:lumMod val="50000"/>
                  </a:schemeClr>
                </a:solidFill>
              </a:rPr>
              <a:pPr/>
              <a:t>23</a:t>
            </a:fld>
            <a:endParaRPr lang="en-US" dirty="0">
              <a:solidFill>
                <a:schemeClr val="bg1">
                  <a:lumMod val="50000"/>
                </a:schemeClr>
              </a:solidFill>
            </a:endParaRPr>
          </a:p>
        </p:txBody>
      </p:sp>
      <p:sp>
        <p:nvSpPr>
          <p:cNvPr id="152580" name="Rectangle 4"/>
          <p:cNvSpPr>
            <a:spLocks noGrp="1" noChangeArrowheads="1"/>
          </p:cNvSpPr>
          <p:nvPr>
            <p:ph type="title"/>
          </p:nvPr>
        </p:nvSpPr>
        <p:spPr/>
        <p:txBody>
          <a:bodyPr/>
          <a:lstStyle/>
          <a:p>
            <a:r>
              <a:rPr lang="en-US" dirty="0" smtClean="0"/>
              <a:t>Presenter</a:t>
            </a:r>
            <a:endParaRPr lang="en-US" dirty="0"/>
          </a:p>
        </p:txBody>
      </p:sp>
      <p:sp>
        <p:nvSpPr>
          <p:cNvPr id="6" name="Rectangle 6"/>
          <p:cNvSpPr txBox="1">
            <a:spLocks noChangeArrowheads="1"/>
          </p:cNvSpPr>
          <p:nvPr/>
        </p:nvSpPr>
        <p:spPr bwMode="auto">
          <a:xfrm>
            <a:off x="4114800" y="3200400"/>
            <a:ext cx="3672385"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0099B8"/>
              </a:buClr>
              <a:defRPr/>
            </a:pPr>
            <a:r>
              <a:rPr lang="en-US" sz="1400" b="1" kern="0" dirty="0" smtClean="0">
                <a:solidFill>
                  <a:srgbClr val="008BA6"/>
                </a:solidFill>
              </a:rPr>
              <a:t>Andy Anderson</a:t>
            </a:r>
          </a:p>
          <a:p>
            <a:pPr marL="342900" indent="-342900" fontAlgn="base">
              <a:spcBef>
                <a:spcPct val="20000"/>
              </a:spcBef>
              <a:spcAft>
                <a:spcPct val="0"/>
              </a:spcAft>
              <a:buClr>
                <a:srgbClr val="0099B8"/>
              </a:buClr>
              <a:defRPr/>
            </a:pPr>
            <a:r>
              <a:rPr lang="en-US" sz="1200" kern="0" dirty="0" smtClean="0">
                <a:solidFill>
                  <a:srgbClr val="828253"/>
                </a:solidFill>
              </a:rPr>
              <a:t>Chicago, IL</a:t>
            </a:r>
          </a:p>
          <a:p>
            <a:pPr marL="342900" indent="-342900" fontAlgn="base">
              <a:spcBef>
                <a:spcPct val="20000"/>
              </a:spcBef>
              <a:spcAft>
                <a:spcPct val="0"/>
              </a:spcAft>
              <a:buClr>
                <a:srgbClr val="0099B8"/>
              </a:buClr>
            </a:pPr>
            <a:r>
              <a:rPr lang="en-US" sz="1200" dirty="0" smtClean="0">
                <a:solidFill>
                  <a:srgbClr val="828253"/>
                </a:solidFill>
              </a:rPr>
              <a:t>312.324.1177</a:t>
            </a:r>
          </a:p>
          <a:p>
            <a:pPr marL="342900" indent="-342900" fontAlgn="base">
              <a:spcBef>
                <a:spcPct val="20000"/>
              </a:spcBef>
              <a:spcAft>
                <a:spcPct val="0"/>
              </a:spcAft>
              <a:buClr>
                <a:srgbClr val="0099B8"/>
              </a:buClr>
            </a:pPr>
            <a:r>
              <a:rPr lang="en-US" sz="1200" dirty="0" smtClean="0">
                <a:solidFill>
                  <a:srgbClr val="828253"/>
                </a:solidFill>
              </a:rPr>
              <a:t>aanderson@morganlewis.com </a:t>
            </a:r>
            <a:endParaRPr lang="en-US" sz="1200" dirty="0">
              <a:solidFill>
                <a:srgbClr val="828253"/>
              </a:solidFill>
            </a:endParaRPr>
          </a:p>
        </p:txBody>
      </p:sp>
      <p:pic>
        <p:nvPicPr>
          <p:cNvPr id="15" name="Picture 14" descr="Ande_701291.jpg"/>
          <p:cNvPicPr>
            <a:picLocks noChangeAspect="1"/>
          </p:cNvPicPr>
          <p:nvPr/>
        </p:nvPicPr>
        <p:blipFill>
          <a:blip r:embed="rId3" cstate="print"/>
          <a:stretch>
            <a:fillRect/>
          </a:stretch>
        </p:blipFill>
        <p:spPr>
          <a:xfrm>
            <a:off x="2209800" y="2819400"/>
            <a:ext cx="1572958" cy="20238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A63CBA8-1B5B-4342-9C0F-F50C9B5807E3}" type="slidenum">
              <a:rPr smtClean="0"/>
              <a:pPr/>
              <a:t>24</a:t>
            </a:fld>
            <a:endParaRPr dirty="0"/>
          </a:p>
        </p:txBody>
      </p:sp>
      <p:sp>
        <p:nvSpPr>
          <p:cNvPr id="6" name="TextBox 5"/>
          <p:cNvSpPr txBox="1"/>
          <p:nvPr/>
        </p:nvSpPr>
        <p:spPr>
          <a:xfrm>
            <a:off x="441246" y="5156791"/>
            <a:ext cx="8027581" cy="1096898"/>
          </a:xfrm>
          <a:prstGeom prst="rect">
            <a:avLst/>
          </a:prstGeom>
          <a:noFill/>
        </p:spPr>
        <p:txBody>
          <a:bodyPr wrap="square" rtlCol="0">
            <a:noAutofit/>
          </a:bodyPr>
          <a:lstStyle/>
          <a:p>
            <a:pPr fontAlgn="base">
              <a:lnSpc>
                <a:spcPts val="1600"/>
              </a:lnSpc>
              <a:spcBef>
                <a:spcPts val="600"/>
              </a:spcBef>
              <a:spcAft>
                <a:spcPct val="0"/>
              </a:spcAft>
            </a:pPr>
            <a:r>
              <a:rPr lang="en-US" sz="1000" dirty="0" smtClean="0">
                <a:solidFill>
                  <a:prstClr val="black">
                    <a:lumMod val="65000"/>
                    <a:lumOff val="35000"/>
                  </a:prstClr>
                </a:solidFill>
              </a:rPr>
              <a:t>This material is provided as a general informational service to clients and friends of Morgan, Lewis &amp; Bockius </a:t>
            </a:r>
            <a:r>
              <a:rPr lang="en-US" sz="900" dirty="0" smtClean="0">
                <a:solidFill>
                  <a:prstClr val="black">
                    <a:lumMod val="65000"/>
                    <a:lumOff val="35000"/>
                  </a:prstClr>
                </a:solidFill>
              </a:rPr>
              <a:t>LLP</a:t>
            </a:r>
            <a:r>
              <a:rPr lang="en-US" sz="1000" dirty="0" smtClean="0">
                <a:solidFill>
                  <a:prstClr val="black">
                    <a:lumMod val="65000"/>
                    <a:lumOff val="35000"/>
                  </a:prstClr>
                </a:solidFill>
              </a:rPr>
              <a:t>. It does not constitute, and should not be construed as, legal advice on any specific matter, nor does it create an attorney-client relationship. You should not act or refrain from acting on the basis of this information. This material may be considered Attorney Advertising in some states. Any prior results discussed in the material do not guarantee similar outcomes. Links provided from outside sources are subject to expiration or change. </a:t>
            </a:r>
            <a:br>
              <a:rPr lang="en-US" sz="1000" dirty="0" smtClean="0">
                <a:solidFill>
                  <a:prstClr val="black">
                    <a:lumMod val="65000"/>
                    <a:lumOff val="35000"/>
                  </a:prstClr>
                </a:solidFill>
              </a:rPr>
            </a:br>
            <a:r>
              <a:rPr lang="en-US" sz="1000" dirty="0" smtClean="0">
                <a:solidFill>
                  <a:prstClr val="black">
                    <a:lumMod val="65000"/>
                    <a:lumOff val="35000"/>
                  </a:prstClr>
                </a:solidFill>
              </a:rPr>
              <a:t>© 2013 Morgan, Lewis &amp; Bockius </a:t>
            </a:r>
            <a:r>
              <a:rPr lang="en-US" sz="900" dirty="0" smtClean="0">
                <a:solidFill>
                  <a:prstClr val="black">
                    <a:lumMod val="65000"/>
                    <a:lumOff val="35000"/>
                  </a:prstClr>
                </a:solidFill>
              </a:rPr>
              <a:t>LLP</a:t>
            </a:r>
            <a:r>
              <a:rPr lang="en-US" sz="1000" dirty="0" smtClean="0">
                <a:solidFill>
                  <a:prstClr val="black">
                    <a:lumMod val="65000"/>
                    <a:lumOff val="35000"/>
                  </a:prstClr>
                </a:solidFill>
              </a:rPr>
              <a:t>. All Rights Reserved. </a:t>
            </a:r>
            <a:endParaRPr lang="en-US" sz="1000" dirty="0">
              <a:solidFill>
                <a:prstClr val="black">
                  <a:lumMod val="65000"/>
                  <a:lumOff val="3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ldwide Map_grid_khaki_24.jpg"/>
          <p:cNvPicPr>
            <a:picLocks noChangeAspect="1"/>
          </p:cNvPicPr>
          <p:nvPr/>
        </p:nvPicPr>
        <p:blipFill>
          <a:blip r:embed="rId3" cstate="print"/>
          <a:srcRect l="939" t="1096" r="474"/>
          <a:stretch>
            <a:fillRect/>
          </a:stretch>
        </p:blipFill>
        <p:spPr>
          <a:xfrm>
            <a:off x="0" y="-6350"/>
            <a:ext cx="9144000" cy="5921829"/>
          </a:xfrm>
          <a:prstGeom prst="rect">
            <a:avLst/>
          </a:prstGeom>
        </p:spPr>
      </p:pic>
      <p:sp>
        <p:nvSpPr>
          <p:cNvPr id="8" name="Slide Number Placeholder 2"/>
          <p:cNvSpPr>
            <a:spLocks noGrp="1"/>
          </p:cNvSpPr>
          <p:nvPr/>
        </p:nvSpPr>
        <p:spPr bwMode="auto">
          <a:xfrm>
            <a:off x="3886200" y="644525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AF3C8584-4174-4020-810D-DC9065906E33}" type="slidenum">
              <a:rPr lang="en-US">
                <a:solidFill>
                  <a:srgbClr val="DEF5FA"/>
                </a:solidFill>
              </a:rPr>
              <a:pPr/>
              <a:t>25</a:t>
            </a:fld>
            <a:endParaRPr lang="en-US" dirty="0">
              <a:solidFill>
                <a:srgbClr val="DEF5FA"/>
              </a:solidFill>
            </a:endParaRPr>
          </a:p>
        </p:txBody>
      </p:sp>
      <p:sp>
        <p:nvSpPr>
          <p:cNvPr id="9" name="Rectangle 8"/>
          <p:cNvSpPr>
            <a:spLocks noChangeArrowheads="1"/>
          </p:cNvSpPr>
          <p:nvPr/>
        </p:nvSpPr>
        <p:spPr bwMode="auto">
          <a:xfrm>
            <a:off x="0" y="5746750"/>
            <a:ext cx="9144000" cy="1117600"/>
          </a:xfrm>
          <a:prstGeom prst="rect">
            <a:avLst/>
          </a:prstGeom>
          <a:solidFill>
            <a:srgbClr val="008BA6"/>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solidFill>
                <a:prstClr val="black"/>
              </a:solidFill>
            </a:endParaRPr>
          </a:p>
        </p:txBody>
      </p:sp>
      <p:sp>
        <p:nvSpPr>
          <p:cNvPr id="10" name="Text Box 62"/>
          <p:cNvSpPr txBox="1">
            <a:spLocks noChangeArrowheads="1"/>
          </p:cNvSpPr>
          <p:nvPr/>
        </p:nvSpPr>
        <p:spPr bwMode="auto">
          <a:xfrm>
            <a:off x="367352" y="5327650"/>
            <a:ext cx="5105400" cy="3905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lnSpc>
                <a:spcPct val="70000"/>
              </a:lnSpc>
            </a:pPr>
            <a:r>
              <a:rPr lang="en-US" sz="2800" dirty="0">
                <a:solidFill>
                  <a:prstClr val="white"/>
                </a:solidFill>
                <a:ea typeface="ＭＳ Ｐゴシック" pitchFamily="34" charset="-128"/>
              </a:rPr>
              <a:t>international presence</a:t>
            </a:r>
          </a:p>
        </p:txBody>
      </p:sp>
      <p:sp>
        <p:nvSpPr>
          <p:cNvPr id="11" name="Text Box 5"/>
          <p:cNvSpPr txBox="1">
            <a:spLocks noChangeArrowheads="1"/>
          </p:cNvSpPr>
          <p:nvPr/>
        </p:nvSpPr>
        <p:spPr bwMode="auto">
          <a:xfrm>
            <a:off x="367352" y="5921377"/>
            <a:ext cx="8763000" cy="77787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1500" dirty="0" smtClean="0">
                <a:solidFill>
                  <a:prstClr val="white"/>
                </a:solidFill>
                <a:ea typeface="ＭＳ Ｐゴシック" pitchFamily="34" charset="-128"/>
              </a:rPr>
              <a:t>Almaty    Beijing    </a:t>
            </a:r>
            <a:r>
              <a:rPr lang="en-US" sz="1500" dirty="0">
                <a:solidFill>
                  <a:prstClr val="white"/>
                </a:solidFill>
                <a:ea typeface="ＭＳ Ｐゴシック" pitchFamily="34" charset="-128"/>
              </a:rPr>
              <a:t>Boston    Brussels    Chicago    Dallas    Frankfurt    Harrisburg    Houston    Irvine</a:t>
            </a:r>
          </a:p>
          <a:p>
            <a:pPr eaLnBrk="0" hangingPunct="0"/>
            <a:r>
              <a:rPr lang="en-US" sz="1500" dirty="0">
                <a:solidFill>
                  <a:prstClr val="white"/>
                </a:solidFill>
                <a:ea typeface="ＭＳ Ｐゴシック" pitchFamily="34" charset="-128"/>
              </a:rPr>
              <a:t>London    Los Angeles    Miami    </a:t>
            </a:r>
            <a:r>
              <a:rPr lang="en-US" sz="1500" dirty="0" smtClean="0">
                <a:solidFill>
                  <a:prstClr val="white"/>
                </a:solidFill>
                <a:ea typeface="ＭＳ Ｐゴシック" pitchFamily="34" charset="-128"/>
              </a:rPr>
              <a:t>Moscow    New </a:t>
            </a:r>
            <a:r>
              <a:rPr lang="en-US" sz="1500" dirty="0">
                <a:solidFill>
                  <a:prstClr val="white"/>
                </a:solidFill>
                <a:ea typeface="ＭＳ Ｐゴシック" pitchFamily="34" charset="-128"/>
              </a:rPr>
              <a:t>York    Palo Alto    Paris    Philadelphia    Pittsburgh   </a:t>
            </a:r>
          </a:p>
          <a:p>
            <a:pPr eaLnBrk="0" hangingPunct="0"/>
            <a:r>
              <a:rPr lang="en-US" sz="1500" dirty="0">
                <a:solidFill>
                  <a:prstClr val="white"/>
                </a:solidFill>
                <a:ea typeface="ＭＳ Ｐゴシック" pitchFamily="34" charset="-128"/>
              </a:rPr>
              <a:t>Princeton    San Francisco    Tokyo    Washington    Wilmington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dirty="0" smtClean="0"/>
              <a:t>The Basic Requirements –</a:t>
            </a:r>
            <a:br>
              <a:rPr lang="en-US" dirty="0" smtClean="0"/>
            </a:br>
            <a:r>
              <a:rPr lang="en-US" dirty="0" smtClean="0"/>
              <a:t>ACA</a:t>
            </a:r>
          </a:p>
        </p:txBody>
      </p:sp>
      <p:sp>
        <p:nvSpPr>
          <p:cNvPr id="6148" name="Rectangle 3"/>
          <p:cNvSpPr>
            <a:spLocks noGrp="1" noChangeArrowheads="1"/>
          </p:cNvSpPr>
          <p:nvPr>
            <p:ph idx="1"/>
          </p:nvPr>
        </p:nvSpPr>
        <p:spPr>
          <a:xfrm>
            <a:off x="457200" y="1676400"/>
            <a:ext cx="8229600" cy="4114800"/>
          </a:xfrm>
        </p:spPr>
        <p:txBody>
          <a:bodyPr/>
          <a:lstStyle/>
          <a:p>
            <a:pPr eaLnBrk="1" hangingPunct="1">
              <a:spcBef>
                <a:spcPts val="600"/>
              </a:spcBef>
              <a:spcAft>
                <a:spcPts val="0"/>
              </a:spcAft>
            </a:pPr>
            <a:r>
              <a:rPr lang="en-US" sz="1800" dirty="0" smtClean="0"/>
              <a:t>Employer Mandate (1/1/2014)</a:t>
            </a:r>
          </a:p>
          <a:p>
            <a:pPr lvl="1">
              <a:spcBef>
                <a:spcPts val="600"/>
              </a:spcBef>
              <a:spcAft>
                <a:spcPts val="0"/>
              </a:spcAft>
            </a:pPr>
            <a:r>
              <a:rPr lang="en-US" sz="1800" dirty="0" smtClean="0"/>
              <a:t>Assume all employers on the phone have 50 or more FTEs</a:t>
            </a:r>
          </a:p>
          <a:p>
            <a:pPr lvl="1" eaLnBrk="1" hangingPunct="1">
              <a:spcBef>
                <a:spcPts val="600"/>
              </a:spcBef>
              <a:spcAft>
                <a:spcPts val="0"/>
              </a:spcAft>
            </a:pPr>
            <a:r>
              <a:rPr lang="en-US" sz="1800" dirty="0" smtClean="0"/>
              <a:t>Offer FT employees “Minimum Essential Coverage” or pay a penalty based on all FT employees</a:t>
            </a:r>
          </a:p>
          <a:p>
            <a:pPr lvl="1" eaLnBrk="1" hangingPunct="1">
              <a:spcBef>
                <a:spcPts val="600"/>
              </a:spcBef>
              <a:spcAft>
                <a:spcPts val="0"/>
              </a:spcAft>
            </a:pPr>
            <a:r>
              <a:rPr lang="en-US" sz="1800" dirty="0" smtClean="0"/>
              <a:t>Offer FT employees “Minimum Essential Coverage” that provides “Minimum Value” and is “Affordable,” or pay a penalty based on certain FT employees</a:t>
            </a:r>
          </a:p>
          <a:p>
            <a:pPr eaLnBrk="1" hangingPunct="1">
              <a:spcBef>
                <a:spcPts val="600"/>
              </a:spcBef>
              <a:spcAft>
                <a:spcPts val="0"/>
              </a:spcAft>
            </a:pPr>
            <a:r>
              <a:rPr lang="en-US" sz="1800" dirty="0" smtClean="0"/>
              <a:t>Plan Mandates (2011-2018)</a:t>
            </a:r>
          </a:p>
          <a:p>
            <a:pPr lvl="1" eaLnBrk="1" hangingPunct="1">
              <a:spcBef>
                <a:spcPts val="600"/>
              </a:spcBef>
              <a:spcAft>
                <a:spcPts val="0"/>
              </a:spcAft>
            </a:pPr>
            <a:r>
              <a:rPr lang="en-US" sz="1800" dirty="0" smtClean="0"/>
              <a:t>Employer-based coverage must meet certain rules</a:t>
            </a:r>
          </a:p>
          <a:p>
            <a:pPr lvl="1" eaLnBrk="1" hangingPunct="1">
              <a:spcBef>
                <a:spcPts val="600"/>
              </a:spcBef>
              <a:spcAft>
                <a:spcPts val="0"/>
              </a:spcAft>
            </a:pPr>
            <a:r>
              <a:rPr lang="en-US" sz="1800" dirty="0" smtClean="0"/>
              <a:t>Excise tax on high-value coverage in 2018 (“Cadillac Tax”)</a:t>
            </a:r>
          </a:p>
          <a:p>
            <a:pPr eaLnBrk="1" hangingPunct="1">
              <a:spcBef>
                <a:spcPts val="600"/>
              </a:spcBef>
              <a:spcAft>
                <a:spcPts val="0"/>
              </a:spcAft>
            </a:pPr>
            <a:r>
              <a:rPr lang="en-US" sz="1800" dirty="0" smtClean="0"/>
              <a:t>Individual Mandate (1/1/2014)</a:t>
            </a:r>
          </a:p>
          <a:p>
            <a:pPr lvl="1" eaLnBrk="1" hangingPunct="1">
              <a:spcBef>
                <a:spcPts val="600"/>
              </a:spcBef>
              <a:spcAft>
                <a:spcPts val="0"/>
              </a:spcAft>
            </a:pPr>
            <a:r>
              <a:rPr lang="en-US" sz="1800" dirty="0" smtClean="0"/>
              <a:t>Individuals must have Minimum Essential Coverage or pay a penalty unless available Minimum Essential Coverage is not Affordable</a:t>
            </a:r>
          </a:p>
          <a:p>
            <a:pPr lvl="1" eaLnBrk="1" hangingPunct="1">
              <a:spcBef>
                <a:spcPts val="600"/>
              </a:spcBef>
              <a:spcAft>
                <a:spcPts val="0"/>
              </a:spcAft>
            </a:pPr>
            <a:r>
              <a:rPr lang="en-US" sz="1800" dirty="0" smtClean="0"/>
              <a:t>Coverage can be purchased on health insurance exchanges</a:t>
            </a:r>
          </a:p>
          <a:p>
            <a:pPr eaLnBrk="1" hangingPunct="1">
              <a:lnSpc>
                <a:spcPct val="90000"/>
              </a:lnSpc>
            </a:pPr>
            <a:endParaRPr lang="en-US" dirty="0" smtClean="0"/>
          </a:p>
        </p:txBody>
      </p:sp>
      <p:sp>
        <p:nvSpPr>
          <p:cNvPr id="6146" name="Slide Number Placeholder 3"/>
          <p:cNvSpPr>
            <a:spLocks noGrp="1"/>
          </p:cNvSpPr>
          <p:nvPr>
            <p:ph type="sldNum" sz="quarter" idx="10"/>
          </p:nvPr>
        </p:nvSpPr>
        <p:spPr>
          <a:noFill/>
        </p:spPr>
        <p:txBody>
          <a:bodyPr/>
          <a:lstStyle/>
          <a:p>
            <a:fld id="{97B20CA8-7E91-404A-A446-2658FEF6297F}" type="slidenum">
              <a:rPr lang="en-US" smtClean="0">
                <a:solidFill>
                  <a:schemeClr val="bg1">
                    <a:lumMod val="50000"/>
                  </a:schemeClr>
                </a:solidFill>
              </a:rPr>
              <a:pPr/>
              <a:t>3</a:t>
            </a:fld>
            <a:endParaRPr lang="en-US"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73162"/>
          </a:xfrm>
        </p:spPr>
        <p:txBody>
          <a:bodyPr>
            <a:normAutofit/>
          </a:bodyPr>
          <a:lstStyle/>
          <a:p>
            <a:r>
              <a:rPr lang="en-US" dirty="0" smtClean="0"/>
              <a:t>The Basics Requirements– </a:t>
            </a:r>
            <a:br>
              <a:rPr lang="en-US" dirty="0" smtClean="0"/>
            </a:br>
            <a:r>
              <a:rPr lang="en-US" i="1" dirty="0" smtClean="0"/>
              <a:t>NLRA/Duty to Bargain</a:t>
            </a:r>
            <a:endParaRPr lang="en-US" i="1" dirty="0"/>
          </a:p>
        </p:txBody>
      </p:sp>
      <p:sp>
        <p:nvSpPr>
          <p:cNvPr id="3" name="Content Placeholder 2"/>
          <p:cNvSpPr>
            <a:spLocks noGrp="1"/>
          </p:cNvSpPr>
          <p:nvPr>
            <p:ph idx="1"/>
          </p:nvPr>
        </p:nvSpPr>
        <p:spPr>
          <a:xfrm>
            <a:off x="381000" y="1652584"/>
            <a:ext cx="8229600" cy="4648200"/>
          </a:xfrm>
        </p:spPr>
        <p:txBody>
          <a:bodyPr>
            <a:normAutofit fontScale="92500" lnSpcReduction="10000"/>
          </a:bodyPr>
          <a:lstStyle/>
          <a:p>
            <a:pPr>
              <a:lnSpc>
                <a:spcPct val="110000"/>
              </a:lnSpc>
              <a:spcBef>
                <a:spcPts val="0"/>
              </a:spcBef>
              <a:spcAft>
                <a:spcPts val="0"/>
              </a:spcAft>
            </a:pPr>
            <a:r>
              <a:rPr lang="en-US" b="1" i="1" dirty="0" smtClean="0"/>
              <a:t>Section 8(a)(5)</a:t>
            </a:r>
            <a:r>
              <a:rPr lang="en-US" dirty="0" smtClean="0"/>
              <a:t> prohibits employers from making unilateral changes in terms and conditions of employment without union agreement</a:t>
            </a:r>
          </a:p>
          <a:p>
            <a:pPr lvl="1">
              <a:lnSpc>
                <a:spcPct val="110000"/>
              </a:lnSpc>
              <a:spcBef>
                <a:spcPts val="0"/>
              </a:spcBef>
              <a:spcAft>
                <a:spcPts val="0"/>
              </a:spcAft>
            </a:pPr>
            <a:r>
              <a:rPr lang="en-US" dirty="0" smtClean="0"/>
              <a:t>Requires bargaining over mandatory subjects</a:t>
            </a:r>
          </a:p>
          <a:p>
            <a:pPr lvl="1">
              <a:lnSpc>
                <a:spcPct val="110000"/>
              </a:lnSpc>
              <a:spcBef>
                <a:spcPts val="0"/>
              </a:spcBef>
              <a:spcAft>
                <a:spcPts val="0"/>
              </a:spcAft>
            </a:pPr>
            <a:r>
              <a:rPr lang="en-US" dirty="0" smtClean="0"/>
              <a:t>Mandatory subjects includes healthcare</a:t>
            </a:r>
          </a:p>
          <a:p>
            <a:pPr lvl="1">
              <a:lnSpc>
                <a:spcPct val="110000"/>
              </a:lnSpc>
              <a:spcBef>
                <a:spcPts val="0"/>
              </a:spcBef>
              <a:spcAft>
                <a:spcPts val="0"/>
              </a:spcAft>
            </a:pPr>
            <a:r>
              <a:rPr lang="en-US" dirty="0" smtClean="0"/>
              <a:t>Limited exceptions – </a:t>
            </a:r>
          </a:p>
          <a:p>
            <a:pPr lvl="2">
              <a:lnSpc>
                <a:spcPct val="110000"/>
              </a:lnSpc>
              <a:spcBef>
                <a:spcPts val="0"/>
              </a:spcBef>
              <a:spcAft>
                <a:spcPts val="0"/>
              </a:spcAft>
            </a:pPr>
            <a:r>
              <a:rPr lang="en-US" dirty="0" smtClean="0"/>
              <a:t>Lawful bargaining impasse</a:t>
            </a:r>
          </a:p>
          <a:p>
            <a:pPr lvl="3">
              <a:lnSpc>
                <a:spcPct val="110000"/>
              </a:lnSpc>
              <a:spcBef>
                <a:spcPts val="0"/>
              </a:spcBef>
              <a:spcAft>
                <a:spcPts val="0"/>
              </a:spcAft>
            </a:pPr>
            <a:r>
              <a:rPr lang="en-US" dirty="0" smtClean="0"/>
              <a:t>Employers may unilaterally implement once impasse has been reached in negotiations</a:t>
            </a:r>
          </a:p>
          <a:p>
            <a:pPr lvl="3">
              <a:lnSpc>
                <a:spcPct val="110000"/>
              </a:lnSpc>
              <a:spcBef>
                <a:spcPts val="0"/>
              </a:spcBef>
              <a:spcAft>
                <a:spcPts val="0"/>
              </a:spcAft>
            </a:pPr>
            <a:r>
              <a:rPr lang="en-US" dirty="0" smtClean="0"/>
              <a:t>Difficult standard highly scrutinized by NLRB</a:t>
            </a:r>
          </a:p>
          <a:p>
            <a:pPr lvl="2">
              <a:lnSpc>
                <a:spcPct val="110000"/>
              </a:lnSpc>
              <a:spcBef>
                <a:spcPts val="0"/>
              </a:spcBef>
              <a:spcAft>
                <a:spcPts val="0"/>
              </a:spcAft>
              <a:buFont typeface="+mj-lt"/>
              <a:buChar char="•"/>
            </a:pPr>
            <a:r>
              <a:rPr lang="en-US" dirty="0" smtClean="0"/>
              <a:t>Waiver – Must be “clear and unmistakable”</a:t>
            </a:r>
          </a:p>
          <a:p>
            <a:pPr lvl="2">
              <a:lnSpc>
                <a:spcPct val="110000"/>
              </a:lnSpc>
              <a:spcBef>
                <a:spcPts val="0"/>
              </a:spcBef>
              <a:spcAft>
                <a:spcPts val="0"/>
              </a:spcAft>
              <a:buFont typeface="+mj-lt"/>
              <a:buChar char="•"/>
            </a:pPr>
            <a:r>
              <a:rPr lang="en-US" dirty="0" smtClean="0"/>
              <a:t>Changes required by law</a:t>
            </a:r>
          </a:p>
          <a:p>
            <a:pPr lvl="3">
              <a:lnSpc>
                <a:spcPct val="110000"/>
              </a:lnSpc>
              <a:spcBef>
                <a:spcPts val="0"/>
              </a:spcBef>
              <a:spcAft>
                <a:spcPts val="0"/>
              </a:spcAft>
            </a:pPr>
            <a:r>
              <a:rPr lang="en-US" dirty="0" smtClean="0"/>
              <a:t>Must be specific (non-discretionary) changes mandated by law</a:t>
            </a:r>
          </a:p>
          <a:p>
            <a:pPr lvl="3">
              <a:lnSpc>
                <a:spcPct val="110000"/>
              </a:lnSpc>
              <a:spcBef>
                <a:spcPts val="0"/>
              </a:spcBef>
              <a:spcAft>
                <a:spcPts val="0"/>
              </a:spcAft>
            </a:pPr>
            <a:r>
              <a:rPr lang="en-US" dirty="0" smtClean="0"/>
              <a:t>Employers required to bargain only over effects of such changes – how the changes affect terms/conditions </a:t>
            </a:r>
          </a:p>
          <a:p>
            <a:pPr lvl="2"/>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4</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096962"/>
          </a:xfrm>
        </p:spPr>
        <p:txBody>
          <a:bodyPr>
            <a:normAutofit/>
          </a:bodyPr>
          <a:lstStyle/>
          <a:p>
            <a:r>
              <a:rPr lang="en-US" dirty="0" smtClean="0"/>
              <a:t>The Basics Requirements –</a:t>
            </a:r>
            <a:br>
              <a:rPr lang="en-US" dirty="0" smtClean="0"/>
            </a:br>
            <a:r>
              <a:rPr lang="en-US" dirty="0" smtClean="0"/>
              <a:t> </a:t>
            </a:r>
            <a:r>
              <a:rPr lang="en-US" i="1" dirty="0" smtClean="0"/>
              <a:t>NLRA/Duty to Bargain</a:t>
            </a:r>
            <a:endParaRPr lang="en-US" i="1" dirty="0"/>
          </a:p>
        </p:txBody>
      </p:sp>
      <p:sp>
        <p:nvSpPr>
          <p:cNvPr id="3" name="Content Placeholder 2"/>
          <p:cNvSpPr>
            <a:spLocks noGrp="1"/>
          </p:cNvSpPr>
          <p:nvPr>
            <p:ph idx="1"/>
          </p:nvPr>
        </p:nvSpPr>
        <p:spPr>
          <a:xfrm>
            <a:off x="304800" y="1600200"/>
            <a:ext cx="8839200" cy="5257800"/>
          </a:xfrm>
        </p:spPr>
        <p:txBody>
          <a:bodyPr>
            <a:normAutofit/>
          </a:bodyPr>
          <a:lstStyle/>
          <a:p>
            <a:pPr>
              <a:lnSpc>
                <a:spcPct val="110000"/>
              </a:lnSpc>
              <a:spcBef>
                <a:spcPts val="0"/>
              </a:spcBef>
              <a:spcAft>
                <a:spcPts val="0"/>
              </a:spcAft>
            </a:pPr>
            <a:r>
              <a:rPr lang="en-US" sz="1900" b="1" i="1" dirty="0" smtClean="0"/>
              <a:t>Section 8(d) </a:t>
            </a:r>
            <a:r>
              <a:rPr lang="en-US" sz="1900" dirty="0" smtClean="0"/>
              <a:t>prohibits employers from making unilateral changes in the terms of a CBA while in effect.</a:t>
            </a:r>
          </a:p>
          <a:p>
            <a:pPr lvl="1">
              <a:lnSpc>
                <a:spcPct val="110000"/>
              </a:lnSpc>
              <a:spcBef>
                <a:spcPts val="0"/>
              </a:spcBef>
              <a:spcAft>
                <a:spcPts val="0"/>
              </a:spcAft>
            </a:pPr>
            <a:r>
              <a:rPr lang="en-US" sz="1700" dirty="0" smtClean="0"/>
              <a:t>Employer bound by terms of CBA</a:t>
            </a:r>
          </a:p>
          <a:p>
            <a:pPr lvl="1">
              <a:lnSpc>
                <a:spcPct val="110000"/>
              </a:lnSpc>
              <a:spcBef>
                <a:spcPts val="0"/>
              </a:spcBef>
              <a:spcAft>
                <a:spcPts val="0"/>
              </a:spcAft>
            </a:pPr>
            <a:r>
              <a:rPr lang="en-US" sz="1700" dirty="0" smtClean="0"/>
              <a:t>Limited exceptions – Permitting mid-term CBA changes…</a:t>
            </a:r>
            <a:r>
              <a:rPr lang="en-US" sz="1700" i="1" u="sng" dirty="0" smtClean="0"/>
              <a:t>but</a:t>
            </a:r>
            <a:r>
              <a:rPr lang="en-US" sz="1700" i="1" dirty="0" smtClean="0"/>
              <a:t> </a:t>
            </a:r>
            <a:r>
              <a:rPr lang="en-US" sz="1700" i="1" u="sng" dirty="0" smtClean="0"/>
              <a:t>only</a:t>
            </a:r>
            <a:r>
              <a:rPr lang="en-US" sz="1700" i="1" dirty="0" smtClean="0"/>
              <a:t> </a:t>
            </a:r>
            <a:r>
              <a:rPr lang="en-US" sz="1700" dirty="0" smtClean="0"/>
              <a:t>after bargaining:</a:t>
            </a:r>
          </a:p>
          <a:p>
            <a:pPr lvl="2">
              <a:lnSpc>
                <a:spcPct val="110000"/>
              </a:lnSpc>
              <a:spcBef>
                <a:spcPts val="0"/>
              </a:spcBef>
              <a:spcAft>
                <a:spcPts val="0"/>
              </a:spcAft>
              <a:buFont typeface="+mj-lt"/>
              <a:buChar char="•"/>
            </a:pPr>
            <a:r>
              <a:rPr lang="en-US" sz="1600" dirty="0" smtClean="0"/>
              <a:t>Mid-term contract re-openers</a:t>
            </a:r>
          </a:p>
          <a:p>
            <a:pPr lvl="3">
              <a:lnSpc>
                <a:spcPct val="110000"/>
              </a:lnSpc>
              <a:spcBef>
                <a:spcPts val="0"/>
              </a:spcBef>
              <a:spcAft>
                <a:spcPts val="0"/>
              </a:spcAft>
            </a:pPr>
            <a:r>
              <a:rPr lang="en-US" sz="1400" dirty="0" smtClean="0"/>
              <a:t>Specific CBA provisions that call for opening of contract</a:t>
            </a:r>
          </a:p>
          <a:p>
            <a:pPr lvl="3">
              <a:lnSpc>
                <a:spcPct val="110000"/>
              </a:lnSpc>
              <a:spcBef>
                <a:spcPts val="0"/>
              </a:spcBef>
              <a:spcAft>
                <a:spcPts val="0"/>
              </a:spcAft>
            </a:pPr>
            <a:r>
              <a:rPr lang="en-US" sz="1400" dirty="0" smtClean="0"/>
              <a:t>Usually triggered by specified event and/or mutual agreement</a:t>
            </a:r>
          </a:p>
          <a:p>
            <a:pPr lvl="3">
              <a:lnSpc>
                <a:spcPct val="110000"/>
              </a:lnSpc>
              <a:spcBef>
                <a:spcPts val="0"/>
              </a:spcBef>
              <a:spcAft>
                <a:spcPts val="0"/>
              </a:spcAft>
            </a:pPr>
            <a:r>
              <a:rPr lang="en-US" sz="1400" dirty="0" smtClean="0"/>
              <a:t>May be a limited or full re-opener</a:t>
            </a:r>
          </a:p>
          <a:p>
            <a:pPr lvl="2">
              <a:lnSpc>
                <a:spcPct val="110000"/>
              </a:lnSpc>
              <a:spcBef>
                <a:spcPts val="0"/>
              </a:spcBef>
              <a:spcAft>
                <a:spcPts val="0"/>
              </a:spcAft>
              <a:buFont typeface="+mj-lt"/>
              <a:buChar char="•"/>
            </a:pPr>
            <a:r>
              <a:rPr lang="en-US" sz="1600" dirty="0" smtClean="0"/>
              <a:t>Mid-term changes required by new circumstances</a:t>
            </a:r>
          </a:p>
          <a:p>
            <a:pPr lvl="3">
              <a:lnSpc>
                <a:spcPct val="110000"/>
              </a:lnSpc>
              <a:spcBef>
                <a:spcPts val="0"/>
              </a:spcBef>
              <a:spcAft>
                <a:spcPts val="0"/>
              </a:spcAft>
            </a:pPr>
            <a:r>
              <a:rPr lang="en-US" sz="1400" dirty="0" smtClean="0"/>
              <a:t>Triggered by circumstances not contemplated in existing </a:t>
            </a:r>
            <a:r>
              <a:rPr lang="en-US" sz="1400" dirty="0" err="1" smtClean="0"/>
              <a:t>CBA</a:t>
            </a:r>
            <a:r>
              <a:rPr lang="en-US" sz="1400" dirty="0" smtClean="0"/>
              <a:t> </a:t>
            </a:r>
          </a:p>
          <a:p>
            <a:pPr marL="2003425" lvl="4" indent="-174625">
              <a:lnSpc>
                <a:spcPct val="110000"/>
              </a:lnSpc>
              <a:spcBef>
                <a:spcPts val="0"/>
              </a:spcBef>
              <a:spcAft>
                <a:spcPts val="0"/>
              </a:spcAft>
              <a:buFont typeface="Arial" pitchFamily="34" charset="0"/>
              <a:buChar char="•"/>
            </a:pPr>
            <a:r>
              <a:rPr lang="en-US" sz="1300" dirty="0" smtClean="0"/>
              <a:t>Could include changes in law</a:t>
            </a:r>
          </a:p>
          <a:p>
            <a:pPr lvl="3">
              <a:lnSpc>
                <a:spcPct val="110000"/>
              </a:lnSpc>
              <a:spcBef>
                <a:spcPts val="0"/>
              </a:spcBef>
              <a:spcAft>
                <a:spcPts val="0"/>
              </a:spcAft>
            </a:pPr>
            <a:r>
              <a:rPr lang="en-US" sz="1400" dirty="0" smtClean="0"/>
              <a:t>Generally cannot change economic terms (e.g., wages or benefits)</a:t>
            </a:r>
          </a:p>
          <a:p>
            <a:pPr lvl="3">
              <a:lnSpc>
                <a:spcPct val="110000"/>
              </a:lnSpc>
              <a:spcBef>
                <a:spcPts val="0"/>
              </a:spcBef>
              <a:spcAft>
                <a:spcPts val="0"/>
              </a:spcAft>
            </a:pPr>
            <a:r>
              <a:rPr lang="en-US" sz="1400" dirty="0" smtClean="0"/>
              <a:t>Zipper Clause may allow union to refuse to bargain over changes</a:t>
            </a:r>
          </a:p>
          <a:p>
            <a:pPr lvl="2">
              <a:lnSpc>
                <a:spcPct val="110000"/>
              </a:lnSpc>
              <a:spcBef>
                <a:spcPts val="0"/>
              </a:spcBef>
              <a:spcAft>
                <a:spcPts val="0"/>
              </a:spcAft>
              <a:buFont typeface="+mj-lt"/>
              <a:buChar char="•"/>
            </a:pPr>
            <a:r>
              <a:rPr lang="en-US" sz="1600" dirty="0" smtClean="0"/>
              <a:t>Changes required by law</a:t>
            </a:r>
          </a:p>
          <a:p>
            <a:pPr lvl="3">
              <a:lnSpc>
                <a:spcPct val="110000"/>
              </a:lnSpc>
              <a:spcBef>
                <a:spcPts val="0"/>
              </a:spcBef>
              <a:spcAft>
                <a:spcPts val="0"/>
              </a:spcAft>
            </a:pPr>
            <a:r>
              <a:rPr lang="en-US" sz="1400" dirty="0" smtClean="0"/>
              <a:t>If mandatory change, bargain over effects</a:t>
            </a:r>
          </a:p>
          <a:p>
            <a:pPr marL="571500" indent="-457200">
              <a:lnSpc>
                <a:spcPct val="110000"/>
              </a:lnSpc>
              <a:spcBef>
                <a:spcPts val="0"/>
              </a:spcBef>
              <a:spcAft>
                <a:spcPts val="0"/>
              </a:spcAft>
            </a:pPr>
            <a:r>
              <a:rPr lang="en-US" sz="1900" b="1" i="1" dirty="0" smtClean="0"/>
              <a:t>Grievance/Arbitration Provisions</a:t>
            </a:r>
            <a:r>
              <a:rPr lang="en-US" sz="1900" dirty="0" smtClean="0"/>
              <a:t> in most CBAs provide enforcement against employer changes that violate terms of CBA</a:t>
            </a:r>
            <a:endParaRPr lang="en-US" sz="1900"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5</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 – </a:t>
            </a:r>
            <a:br>
              <a:rPr lang="en-US" dirty="0" smtClean="0"/>
            </a:br>
            <a:r>
              <a:rPr lang="en-US" dirty="0" smtClean="0"/>
              <a:t>ACA and Collective Bargaining </a:t>
            </a:r>
            <a:endParaRPr lang="en-US" dirty="0"/>
          </a:p>
        </p:txBody>
      </p:sp>
      <p:sp>
        <p:nvSpPr>
          <p:cNvPr id="3" name="Content Placeholder 2"/>
          <p:cNvSpPr>
            <a:spLocks noGrp="1"/>
          </p:cNvSpPr>
          <p:nvPr>
            <p:ph idx="1"/>
          </p:nvPr>
        </p:nvSpPr>
        <p:spPr>
          <a:xfrm>
            <a:off x="457200" y="1676400"/>
            <a:ext cx="8229600" cy="4572000"/>
          </a:xfrm>
        </p:spPr>
        <p:txBody>
          <a:bodyPr>
            <a:normAutofit fontScale="85000" lnSpcReduction="20000"/>
          </a:bodyPr>
          <a:lstStyle/>
          <a:p>
            <a:pPr>
              <a:lnSpc>
                <a:spcPct val="120000"/>
              </a:lnSpc>
              <a:spcBef>
                <a:spcPts val="300"/>
              </a:spcBef>
              <a:spcAft>
                <a:spcPts val="0"/>
              </a:spcAft>
            </a:pPr>
            <a:r>
              <a:rPr lang="en-US" sz="2600" dirty="0" smtClean="0"/>
              <a:t>ACA versus CBA</a:t>
            </a:r>
          </a:p>
          <a:p>
            <a:pPr lvl="1">
              <a:lnSpc>
                <a:spcPct val="120000"/>
              </a:lnSpc>
              <a:spcBef>
                <a:spcPts val="300"/>
              </a:spcBef>
              <a:spcAft>
                <a:spcPts val="0"/>
              </a:spcAft>
            </a:pPr>
            <a:r>
              <a:rPr lang="en-US" dirty="0" smtClean="0"/>
              <a:t>ACA mandatory requirements trump CBA provisions</a:t>
            </a:r>
          </a:p>
          <a:p>
            <a:pPr lvl="1">
              <a:lnSpc>
                <a:spcPct val="120000"/>
              </a:lnSpc>
              <a:spcBef>
                <a:spcPts val="300"/>
              </a:spcBef>
              <a:spcAft>
                <a:spcPts val="0"/>
              </a:spcAft>
            </a:pPr>
            <a:r>
              <a:rPr lang="en-US" dirty="0" smtClean="0"/>
              <a:t>ACA employer obligations/penalties start regardless of when CBA expires</a:t>
            </a:r>
          </a:p>
          <a:p>
            <a:pPr>
              <a:lnSpc>
                <a:spcPct val="120000"/>
              </a:lnSpc>
              <a:spcBef>
                <a:spcPts val="300"/>
              </a:spcBef>
              <a:spcAft>
                <a:spcPts val="0"/>
              </a:spcAft>
            </a:pPr>
            <a:r>
              <a:rPr lang="en-US" sz="2600" dirty="0" smtClean="0"/>
              <a:t>Mandatory/Non-Discretionary ACA Requirements </a:t>
            </a:r>
          </a:p>
          <a:p>
            <a:pPr lvl="1">
              <a:lnSpc>
                <a:spcPct val="120000"/>
              </a:lnSpc>
              <a:spcBef>
                <a:spcPts val="300"/>
              </a:spcBef>
              <a:spcAft>
                <a:spcPts val="0"/>
              </a:spcAft>
            </a:pPr>
            <a:r>
              <a:rPr lang="en-US" dirty="0" smtClean="0"/>
              <a:t>Employers need not get agreement with union to implement </a:t>
            </a:r>
          </a:p>
          <a:p>
            <a:pPr lvl="1">
              <a:lnSpc>
                <a:spcPct val="120000"/>
              </a:lnSpc>
              <a:spcBef>
                <a:spcPts val="300"/>
              </a:spcBef>
              <a:spcAft>
                <a:spcPts val="0"/>
              </a:spcAft>
            </a:pPr>
            <a:r>
              <a:rPr lang="en-US" dirty="0" smtClean="0"/>
              <a:t>Bargaining required over effects of the changes</a:t>
            </a:r>
          </a:p>
          <a:p>
            <a:pPr>
              <a:lnSpc>
                <a:spcPct val="120000"/>
              </a:lnSpc>
              <a:spcBef>
                <a:spcPts val="300"/>
              </a:spcBef>
              <a:spcAft>
                <a:spcPts val="0"/>
              </a:spcAft>
            </a:pPr>
            <a:r>
              <a:rPr lang="en-US" sz="2600" dirty="0" smtClean="0"/>
              <a:t>Mandatory/Discretionary ACA Requirements</a:t>
            </a:r>
          </a:p>
          <a:p>
            <a:pPr lvl="1">
              <a:lnSpc>
                <a:spcPct val="120000"/>
              </a:lnSpc>
              <a:spcBef>
                <a:spcPts val="300"/>
              </a:spcBef>
              <a:spcAft>
                <a:spcPts val="0"/>
              </a:spcAft>
            </a:pPr>
            <a:r>
              <a:rPr lang="en-US" dirty="0" smtClean="0"/>
              <a:t>Employers must bargain over ACA discretionary requirements</a:t>
            </a:r>
          </a:p>
          <a:p>
            <a:pPr>
              <a:lnSpc>
                <a:spcPct val="120000"/>
              </a:lnSpc>
              <a:spcBef>
                <a:spcPts val="300"/>
              </a:spcBef>
              <a:spcAft>
                <a:spcPts val="0"/>
              </a:spcAft>
            </a:pPr>
            <a:r>
              <a:rPr lang="en-US" sz="2600" dirty="0" smtClean="0"/>
              <a:t>Penalties are solely on employer</a:t>
            </a:r>
          </a:p>
          <a:p>
            <a:pPr lvl="1">
              <a:lnSpc>
                <a:spcPct val="120000"/>
              </a:lnSpc>
              <a:spcBef>
                <a:spcPts val="300"/>
              </a:spcBef>
              <a:spcAft>
                <a:spcPts val="0"/>
              </a:spcAft>
            </a:pPr>
            <a:r>
              <a:rPr lang="en-US" dirty="0" smtClean="0"/>
              <a:t>Likely to create bargaining leverage against employer</a:t>
            </a:r>
          </a:p>
          <a:p>
            <a:pPr lvl="2">
              <a:lnSpc>
                <a:spcPct val="120000"/>
              </a:lnSpc>
              <a:spcBef>
                <a:spcPts val="300"/>
              </a:spcBef>
              <a:spcAft>
                <a:spcPts val="0"/>
              </a:spcAft>
            </a:pPr>
            <a:r>
              <a:rPr lang="en-US" dirty="0" smtClean="0"/>
              <a:t>Union may withhold agreement </a:t>
            </a:r>
          </a:p>
          <a:p>
            <a:pPr lvl="2">
              <a:lnSpc>
                <a:spcPct val="120000"/>
              </a:lnSpc>
              <a:spcBef>
                <a:spcPts val="300"/>
              </a:spcBef>
              <a:spcAft>
                <a:spcPts val="0"/>
              </a:spcAft>
            </a:pPr>
            <a:r>
              <a:rPr lang="en-US" dirty="0" smtClean="0"/>
              <a:t>Union may refuse to bargain mid-term (e.g., Zipper Clause)</a:t>
            </a:r>
          </a:p>
          <a:p>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6</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ACA Bargaining Issues</a:t>
            </a:r>
            <a:endParaRPr lang="en-US" dirty="0"/>
          </a:p>
        </p:txBody>
      </p:sp>
      <p:sp>
        <p:nvSpPr>
          <p:cNvPr id="3" name="Content Placeholder 2"/>
          <p:cNvSpPr>
            <a:spLocks noGrp="1"/>
          </p:cNvSpPr>
          <p:nvPr>
            <p:ph idx="1"/>
          </p:nvPr>
        </p:nvSpPr>
        <p:spPr/>
        <p:txBody>
          <a:bodyPr>
            <a:normAutofit/>
          </a:bodyPr>
          <a:lstStyle/>
          <a:p>
            <a:pPr>
              <a:spcBef>
                <a:spcPts val="600"/>
              </a:spcBef>
              <a:spcAft>
                <a:spcPts val="0"/>
              </a:spcAft>
            </a:pPr>
            <a:r>
              <a:rPr lang="en-US" sz="2200" dirty="0" smtClean="0"/>
              <a:t>Complying with the ACA Employer Mandate</a:t>
            </a:r>
          </a:p>
          <a:p>
            <a:pPr marL="914400" lvl="1" indent="-514350">
              <a:spcBef>
                <a:spcPts val="600"/>
              </a:spcBef>
              <a:spcAft>
                <a:spcPts val="0"/>
              </a:spcAft>
            </a:pPr>
            <a:r>
              <a:rPr lang="en-US" dirty="0" smtClean="0"/>
              <a:t>Meeting shared responsibility RULES</a:t>
            </a:r>
          </a:p>
          <a:p>
            <a:pPr marL="914400" lvl="1" indent="-514350">
              <a:spcBef>
                <a:spcPts val="600"/>
              </a:spcBef>
              <a:spcAft>
                <a:spcPts val="0"/>
              </a:spcAft>
            </a:pPr>
            <a:r>
              <a:rPr lang="en-US" dirty="0" smtClean="0"/>
              <a:t>Adopting changes necessary for ACA-compliant health plan</a:t>
            </a:r>
          </a:p>
          <a:p>
            <a:pPr marL="1314450" lvl="2" indent="-514350">
              <a:spcBef>
                <a:spcPts val="600"/>
              </a:spcBef>
              <a:spcAft>
                <a:spcPts val="0"/>
              </a:spcAft>
            </a:pPr>
            <a:r>
              <a:rPr lang="en-US" dirty="0" smtClean="0"/>
              <a:t>Plan design </a:t>
            </a:r>
          </a:p>
          <a:p>
            <a:pPr marL="1314450" lvl="2" indent="-514350">
              <a:spcBef>
                <a:spcPts val="600"/>
              </a:spcBef>
              <a:spcAft>
                <a:spcPts val="0"/>
              </a:spcAft>
            </a:pPr>
            <a:r>
              <a:rPr lang="en-US" dirty="0" smtClean="0"/>
              <a:t>What benefits to offer</a:t>
            </a:r>
          </a:p>
          <a:p>
            <a:pPr marL="1314450" lvl="2" indent="-514350">
              <a:spcBef>
                <a:spcPts val="600"/>
              </a:spcBef>
              <a:spcAft>
                <a:spcPts val="0"/>
              </a:spcAft>
            </a:pPr>
            <a:r>
              <a:rPr lang="en-US" dirty="0" smtClean="0"/>
              <a:t>At what cost</a:t>
            </a:r>
          </a:p>
          <a:p>
            <a:pPr>
              <a:spcBef>
                <a:spcPts val="600"/>
              </a:spcBef>
              <a:spcAft>
                <a:spcPts val="0"/>
              </a:spcAft>
            </a:pPr>
            <a:r>
              <a:rPr lang="en-US" sz="2200" dirty="0" smtClean="0"/>
              <a:t>Ensuring Coverage</a:t>
            </a:r>
          </a:p>
          <a:p>
            <a:pPr>
              <a:spcBef>
                <a:spcPts val="600"/>
              </a:spcBef>
              <a:spcAft>
                <a:spcPts val="0"/>
              </a:spcAft>
            </a:pPr>
            <a:r>
              <a:rPr lang="en-US" sz="2200" dirty="0" smtClean="0"/>
              <a:t>Ensuring Eligibility</a:t>
            </a:r>
          </a:p>
          <a:p>
            <a:pPr>
              <a:spcBef>
                <a:spcPts val="600"/>
              </a:spcBef>
              <a:spcAft>
                <a:spcPts val="0"/>
              </a:spcAft>
            </a:pPr>
            <a:r>
              <a:rPr lang="en-US" sz="2200" dirty="0" smtClean="0"/>
              <a:t>Allocation of additional ACA costs</a:t>
            </a:r>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B0BE753-8D1D-4885-AC88-A5C8DD361798}" type="slidenum">
              <a:rPr lang="en-US" smtClean="0">
                <a:solidFill>
                  <a:schemeClr val="bg1">
                    <a:lumMod val="50000"/>
                  </a:schemeClr>
                </a:solidFill>
              </a:rPr>
              <a:pPr/>
              <a:t>7</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US" dirty="0" smtClean="0"/>
              <a:t>Complying with Employer Mandate – </a:t>
            </a:r>
            <a:br>
              <a:rPr lang="en-US" dirty="0" smtClean="0"/>
            </a:br>
            <a:r>
              <a:rPr lang="en-US" dirty="0" smtClean="0"/>
              <a:t>Employer Penalties </a:t>
            </a:r>
          </a:p>
        </p:txBody>
      </p:sp>
      <p:sp>
        <p:nvSpPr>
          <p:cNvPr id="9220" name="Rectangle 3"/>
          <p:cNvSpPr>
            <a:spLocks noGrp="1" noChangeArrowheads="1"/>
          </p:cNvSpPr>
          <p:nvPr>
            <p:ph idx="1"/>
          </p:nvPr>
        </p:nvSpPr>
        <p:spPr/>
        <p:txBody>
          <a:bodyPr/>
          <a:lstStyle/>
          <a:p>
            <a:pPr eaLnBrk="1" hangingPunct="1">
              <a:buNone/>
            </a:pPr>
            <a:endParaRPr lang="en-US" sz="1800" dirty="0" smtClean="0"/>
          </a:p>
        </p:txBody>
      </p:sp>
      <p:sp>
        <p:nvSpPr>
          <p:cNvPr id="9218" name="Slide Number Placeholder 3"/>
          <p:cNvSpPr>
            <a:spLocks noGrp="1"/>
          </p:cNvSpPr>
          <p:nvPr>
            <p:ph type="sldNum" sz="quarter" idx="10"/>
          </p:nvPr>
        </p:nvSpPr>
        <p:spPr>
          <a:noFill/>
        </p:spPr>
        <p:txBody>
          <a:bodyPr/>
          <a:lstStyle/>
          <a:p>
            <a:fld id="{8EBC0854-6681-4A88-8495-735A992C7931}" type="slidenum">
              <a:rPr lang="en-US" smtClean="0">
                <a:solidFill>
                  <a:schemeClr val="bg1">
                    <a:lumMod val="50000"/>
                  </a:schemeClr>
                </a:solidFill>
              </a:rPr>
              <a:pPr/>
              <a:t>8</a:t>
            </a:fld>
            <a:endParaRPr lang="en-US" dirty="0" smtClean="0">
              <a:solidFill>
                <a:schemeClr val="bg1">
                  <a:lumMod val="50000"/>
                </a:schemeClr>
              </a:solidFill>
            </a:endParaRPr>
          </a:p>
        </p:txBody>
      </p:sp>
      <p:graphicFrame>
        <p:nvGraphicFramePr>
          <p:cNvPr id="5" name="Table 4"/>
          <p:cNvGraphicFramePr>
            <a:graphicFrameLocks noGrp="1"/>
          </p:cNvGraphicFramePr>
          <p:nvPr/>
        </p:nvGraphicFramePr>
        <p:xfrm>
          <a:off x="381000" y="1557336"/>
          <a:ext cx="8305800" cy="4799738"/>
        </p:xfrm>
        <a:graphic>
          <a:graphicData uri="http://schemas.openxmlformats.org/drawingml/2006/table">
            <a:tbl>
              <a:tblPr firstRow="1" bandRow="1">
                <a:tableStyleId>{5C22544A-7EE6-4342-B048-85BDC9FD1C3A}</a:tableStyleId>
              </a:tblPr>
              <a:tblGrid>
                <a:gridCol w="4152900"/>
                <a:gridCol w="4152900"/>
              </a:tblGrid>
              <a:tr h="410618">
                <a:tc>
                  <a:txBody>
                    <a:bodyPr/>
                    <a:lstStyle/>
                    <a:p>
                      <a:pPr algn="ctr"/>
                      <a:r>
                        <a:rPr lang="en-US" dirty="0" smtClean="0"/>
                        <a:t>No Coverage Penalty</a:t>
                      </a:r>
                      <a:endParaRPr lang="en-US" dirty="0"/>
                    </a:p>
                  </a:txBody>
                  <a:tcPr/>
                </a:tc>
                <a:tc>
                  <a:txBody>
                    <a:bodyPr/>
                    <a:lstStyle/>
                    <a:p>
                      <a:pPr algn="ctr"/>
                      <a:r>
                        <a:rPr lang="en-US" dirty="0" smtClean="0"/>
                        <a:t>Inadequate Coverage Penalty</a:t>
                      </a:r>
                      <a:endParaRPr lang="en-US" dirty="0"/>
                    </a:p>
                  </a:txBody>
                  <a:tcPr/>
                </a:tc>
              </a:tr>
              <a:tr h="1316226">
                <a:tc>
                  <a:txBody>
                    <a:bodyPr/>
                    <a:lstStyle/>
                    <a:p>
                      <a:r>
                        <a:rPr lang="en-US" dirty="0" smtClean="0"/>
                        <a:t>If employer does</a:t>
                      </a:r>
                      <a:r>
                        <a:rPr lang="en-US" baseline="0" dirty="0" smtClean="0"/>
                        <a:t> not</a:t>
                      </a:r>
                      <a:r>
                        <a:rPr lang="en-US" dirty="0" smtClean="0"/>
                        <a:t> offer</a:t>
                      </a:r>
                      <a:r>
                        <a:rPr lang="en-US" baseline="0" dirty="0" smtClean="0"/>
                        <a:t> Minimum Essential Coverage to at least 95% of its FT employees and dependents (dependents means children up to age 26, but not spouses)</a:t>
                      </a:r>
                      <a:endParaRPr lang="en-US" dirty="0"/>
                    </a:p>
                  </a:txBody>
                  <a:tcPr/>
                </a:tc>
                <a:tc>
                  <a:txBody>
                    <a:bodyPr/>
                    <a:lstStyle/>
                    <a:p>
                      <a:r>
                        <a:rPr lang="en-US" dirty="0" smtClean="0"/>
                        <a:t>If</a:t>
                      </a:r>
                      <a:r>
                        <a:rPr lang="en-US" baseline="0" dirty="0" smtClean="0"/>
                        <a:t> e</a:t>
                      </a:r>
                      <a:r>
                        <a:rPr lang="en-US" dirty="0" smtClean="0"/>
                        <a:t>mployer offers</a:t>
                      </a:r>
                      <a:r>
                        <a:rPr lang="en-US" baseline="0" dirty="0" smtClean="0"/>
                        <a:t> minimum essential coverage to at least 95% of its FT employees and their dependents, but the coverage is not Affordable and/or does not provide Minimum Value</a:t>
                      </a:r>
                      <a:endParaRPr lang="en-US" dirty="0"/>
                    </a:p>
                  </a:txBody>
                  <a:tcPr/>
                </a:tc>
              </a:tr>
              <a:tr h="1121464">
                <a:tc gridSpan="2">
                  <a:txBody>
                    <a:bodyPr/>
                    <a:lstStyle/>
                    <a:p>
                      <a:pPr algn="ctr"/>
                      <a:r>
                        <a:rPr lang="en-US" dirty="0" smtClean="0"/>
                        <a:t>AND</a:t>
                      </a:r>
                      <a:br>
                        <a:rPr lang="en-US" dirty="0" smtClean="0"/>
                      </a:br>
                      <a:endParaRPr lang="en-US" dirty="0" smtClean="0"/>
                    </a:p>
                    <a:p>
                      <a:pPr algn="ctr"/>
                      <a:r>
                        <a:rPr lang="en-US" dirty="0" smtClean="0"/>
                        <a:t>One</a:t>
                      </a:r>
                      <a:r>
                        <a:rPr lang="en-US" baseline="0" dirty="0" smtClean="0"/>
                        <a:t> full-time employee enrolls in an exchange </a:t>
                      </a:r>
                      <a:r>
                        <a:rPr lang="en-US" u="sng" baseline="0" dirty="0" smtClean="0"/>
                        <a:t>and</a:t>
                      </a:r>
                      <a:r>
                        <a:rPr lang="en-US" baseline="0" dirty="0" smtClean="0"/>
                        <a:t> receives a subsidy</a:t>
                      </a:r>
                    </a:p>
                    <a:p>
                      <a:pPr algn="ctr"/>
                      <a:endParaRPr lang="en-US" dirty="0"/>
                    </a:p>
                  </a:txBody>
                  <a:tcPr/>
                </a:tc>
                <a:tc hMerge="1">
                  <a:txBody>
                    <a:bodyPr/>
                    <a:lstStyle/>
                    <a:p>
                      <a:endParaRPr lang="en-US" dirty="0"/>
                    </a:p>
                  </a:txBody>
                  <a:tcPr/>
                </a:tc>
              </a:tr>
              <a:tr h="1647491">
                <a:tc>
                  <a:txBody>
                    <a:bodyPr/>
                    <a:lstStyle/>
                    <a:p>
                      <a:r>
                        <a:rPr lang="en-US" dirty="0" smtClean="0"/>
                        <a:t>Employer mus</a:t>
                      </a:r>
                      <a:r>
                        <a:rPr lang="en-US" baseline="0" dirty="0" smtClean="0"/>
                        <a:t>t pay penalty of:</a:t>
                      </a:r>
                    </a:p>
                    <a:p>
                      <a:endParaRPr lang="en-US" dirty="0" smtClean="0"/>
                    </a:p>
                    <a:p>
                      <a:r>
                        <a:rPr lang="en-US" dirty="0" smtClean="0"/>
                        <a:t>$2,000</a:t>
                      </a:r>
                      <a:r>
                        <a:rPr lang="en-US" baseline="0" dirty="0" smtClean="0"/>
                        <a:t> ($166.67/month) for </a:t>
                      </a:r>
                      <a:r>
                        <a:rPr lang="en-US" u="sng" baseline="0" dirty="0" smtClean="0"/>
                        <a:t>all</a:t>
                      </a:r>
                      <a:r>
                        <a:rPr lang="en-US" baseline="0" dirty="0" smtClean="0"/>
                        <a:t> FT employees (less 30) (including those receiving Minimum Essential Coverage)</a:t>
                      </a:r>
                      <a:endParaRPr lang="en-US" dirty="0"/>
                    </a:p>
                  </a:txBody>
                  <a:tcPr/>
                </a:tc>
                <a:tc>
                  <a:txBody>
                    <a:bodyPr/>
                    <a:lstStyle/>
                    <a:p>
                      <a:r>
                        <a:rPr lang="en-US" dirty="0" smtClean="0"/>
                        <a:t>Employer must pay penalty of:</a:t>
                      </a:r>
                      <a:r>
                        <a:rPr lang="en-US" baseline="0" dirty="0" smtClean="0"/>
                        <a:t> </a:t>
                      </a:r>
                      <a:endParaRPr lang="en-US" dirty="0" smtClean="0"/>
                    </a:p>
                    <a:p>
                      <a:endParaRPr lang="en-US" dirty="0" smtClean="0"/>
                    </a:p>
                    <a:p>
                      <a:r>
                        <a:rPr lang="en-US" dirty="0" smtClean="0"/>
                        <a:t>$3,000</a:t>
                      </a:r>
                      <a:r>
                        <a:rPr lang="en-US" baseline="0" dirty="0" smtClean="0"/>
                        <a:t> ($250/month) for each FT employee receiving a subsidy (but not to exceed the No Coverage Penalty)</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ACA-Compliant Plans – </a:t>
            </a:r>
            <a:br>
              <a:rPr lang="en-US" dirty="0" smtClean="0"/>
            </a:br>
            <a:r>
              <a:rPr lang="en-US" dirty="0" smtClean="0"/>
              <a:t>Minimum Essential Coverage</a:t>
            </a:r>
            <a:endParaRPr lang="en-US" dirty="0"/>
          </a:p>
        </p:txBody>
      </p:sp>
      <p:sp>
        <p:nvSpPr>
          <p:cNvPr id="3" name="Content Placeholder 2"/>
          <p:cNvSpPr>
            <a:spLocks noGrp="1"/>
          </p:cNvSpPr>
          <p:nvPr>
            <p:ph idx="1"/>
          </p:nvPr>
        </p:nvSpPr>
        <p:spPr/>
        <p:txBody>
          <a:bodyPr/>
          <a:lstStyle/>
          <a:p>
            <a:pPr algn="ctr">
              <a:buNone/>
            </a:pPr>
            <a:r>
              <a:rPr lang="en-US" sz="2400" b="1" i="1" dirty="0" smtClean="0"/>
              <a:t>Necessary to avoid No Coverage penalty </a:t>
            </a:r>
          </a:p>
          <a:p>
            <a:r>
              <a:rPr lang="en-US" sz="2000" dirty="0" smtClean="0"/>
              <a:t>Coverage constitutes Minimum Essential Coverage if it is under an “eligible employer-sponsored plan”; no particular level or type of benefits, but must meet any applicable plan mandates, e.g.:</a:t>
            </a:r>
          </a:p>
          <a:p>
            <a:pPr lvl="1"/>
            <a:r>
              <a:rPr lang="en-US" sz="2000" dirty="0" smtClean="0"/>
              <a:t>No annual or lifetime limits</a:t>
            </a:r>
          </a:p>
          <a:p>
            <a:pPr lvl="1"/>
            <a:r>
              <a:rPr lang="en-US" sz="2000" dirty="0" smtClean="0"/>
              <a:t>No waiting periods in excess of 90 days (2014)</a:t>
            </a:r>
          </a:p>
          <a:p>
            <a:pPr lvl="1"/>
            <a:r>
              <a:rPr lang="en-US" sz="2000" dirty="0" smtClean="0"/>
              <a:t>No cost-preventive services (in most cases), etc.</a:t>
            </a:r>
          </a:p>
          <a:p>
            <a:r>
              <a:rPr lang="en-US" sz="2000" dirty="0" smtClean="0"/>
              <a:t>Plan can be insured/self-insured, but not excepted benefits (e.g., certain dental/vision, fixed indemnity, etc.)</a:t>
            </a:r>
          </a:p>
          <a:p>
            <a:r>
              <a:rPr lang="en-US" sz="2000" dirty="0" smtClean="0"/>
              <a:t>Multiemployer plan qualifies</a:t>
            </a:r>
          </a:p>
          <a:p>
            <a:pPr>
              <a:buNone/>
            </a:pPr>
            <a:endParaRPr lang="en-US" sz="2000" dirty="0" smtClean="0"/>
          </a:p>
        </p:txBody>
      </p:sp>
      <p:sp>
        <p:nvSpPr>
          <p:cNvPr id="4" name="Slide Number Placeholder 3"/>
          <p:cNvSpPr>
            <a:spLocks noGrp="1"/>
          </p:cNvSpPr>
          <p:nvPr>
            <p:ph type="sldNum" sz="quarter" idx="10"/>
          </p:nvPr>
        </p:nvSpPr>
        <p:spPr>
          <a:xfrm>
            <a:off x="3886200" y="6477000"/>
            <a:ext cx="1676400" cy="304800"/>
          </a:xfrm>
        </p:spPr>
        <p:txBody>
          <a:bodyPr/>
          <a:lstStyle/>
          <a:p>
            <a:pPr>
              <a:defRPr/>
            </a:pPr>
            <a:fld id="{DA2C85BF-CCE9-4B15-8941-BEE4235EA2D8}" type="slidenum">
              <a:rPr lang="en-US" smtClean="0">
                <a:solidFill>
                  <a:schemeClr val="bg1">
                    <a:lumMod val="50000"/>
                  </a:schemeClr>
                </a:solidFill>
              </a:rPr>
              <a:pPr>
                <a:defRPr/>
              </a:pPr>
              <a:t>9</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 BRAND PPT template FIN">
  <a:themeElements>
    <a:clrScheme name="Custom 2">
      <a:dk1>
        <a:sysClr val="windowText" lastClr="000000"/>
      </a:dk1>
      <a:lt1>
        <a:sysClr val="window" lastClr="FFFFFF"/>
      </a:lt1>
      <a:dk2>
        <a:srgbClr val="464646"/>
      </a:dk2>
      <a:lt2>
        <a:srgbClr val="DEF5FA"/>
      </a:lt2>
      <a:accent1>
        <a:srgbClr val="2DA2BF"/>
      </a:accent1>
      <a:accent2>
        <a:srgbClr val="7030A0"/>
      </a:accent2>
      <a:accent3>
        <a:srgbClr val="EB641B"/>
      </a:accent3>
      <a:accent4>
        <a:srgbClr val="FFCA14"/>
      </a:accent4>
      <a:accent5>
        <a:srgbClr val="7EA22E"/>
      </a:accent5>
      <a:accent6>
        <a:srgbClr val="7D3C4A"/>
      </a:accent6>
      <a:hlink>
        <a:srgbClr val="FF8119"/>
      </a:hlink>
      <a:folHlink>
        <a:srgbClr val="44B9E8"/>
      </a:folHlink>
    </a:clrScheme>
    <a:fontScheme name="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claimer Slide Master">
  <a:themeElements>
    <a:clrScheme name="Custom 2">
      <a:dk1>
        <a:sysClr val="windowText" lastClr="000000"/>
      </a:dk1>
      <a:lt1>
        <a:sysClr val="window" lastClr="FFFFFF"/>
      </a:lt1>
      <a:dk2>
        <a:srgbClr val="464646"/>
      </a:dk2>
      <a:lt2>
        <a:srgbClr val="DEF5FA"/>
      </a:lt2>
      <a:accent1>
        <a:srgbClr val="2DA2BF"/>
      </a:accent1>
      <a:accent2>
        <a:srgbClr val="7030A0"/>
      </a:accent2>
      <a:accent3>
        <a:srgbClr val="EB641B"/>
      </a:accent3>
      <a:accent4>
        <a:srgbClr val="FFCA14"/>
      </a:accent4>
      <a:accent5>
        <a:srgbClr val="7EA22E"/>
      </a:accent5>
      <a:accent6>
        <a:srgbClr val="7D3C4A"/>
      </a:accent6>
      <a:hlink>
        <a:srgbClr val="FF8119"/>
      </a:hlink>
      <a:folHlink>
        <a:srgbClr val="44B9E8"/>
      </a:folHlink>
    </a:clrScheme>
    <a:fontScheme name="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EW BRAND PPT template FIN">
  <a:themeElements>
    <a:clrScheme name="Custom 2">
      <a:dk1>
        <a:sysClr val="windowText" lastClr="000000"/>
      </a:dk1>
      <a:lt1>
        <a:sysClr val="window" lastClr="FFFFFF"/>
      </a:lt1>
      <a:dk2>
        <a:srgbClr val="464646"/>
      </a:dk2>
      <a:lt2>
        <a:srgbClr val="DEF5FA"/>
      </a:lt2>
      <a:accent1>
        <a:srgbClr val="2DA2BF"/>
      </a:accent1>
      <a:accent2>
        <a:srgbClr val="7030A0"/>
      </a:accent2>
      <a:accent3>
        <a:srgbClr val="EB641B"/>
      </a:accent3>
      <a:accent4>
        <a:srgbClr val="FFCA14"/>
      </a:accent4>
      <a:accent5>
        <a:srgbClr val="7EA22E"/>
      </a:accent5>
      <a:accent6>
        <a:srgbClr val="7D3C4A"/>
      </a:accent6>
      <a:hlink>
        <a:srgbClr val="FF8119"/>
      </a:hlink>
      <a:folHlink>
        <a:srgbClr val="44B9E8"/>
      </a:folHlink>
    </a:clrScheme>
    <a:fontScheme name="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claimer Slide Master">
  <a:themeElements>
    <a:clrScheme name="Custom 2">
      <a:dk1>
        <a:sysClr val="windowText" lastClr="000000"/>
      </a:dk1>
      <a:lt1>
        <a:sysClr val="window" lastClr="FFFFFF"/>
      </a:lt1>
      <a:dk2>
        <a:srgbClr val="464646"/>
      </a:dk2>
      <a:lt2>
        <a:srgbClr val="DEF5FA"/>
      </a:lt2>
      <a:accent1>
        <a:srgbClr val="2DA2BF"/>
      </a:accent1>
      <a:accent2>
        <a:srgbClr val="7030A0"/>
      </a:accent2>
      <a:accent3>
        <a:srgbClr val="EB641B"/>
      </a:accent3>
      <a:accent4>
        <a:srgbClr val="FFCA14"/>
      </a:accent4>
      <a:accent5>
        <a:srgbClr val="7EA22E"/>
      </a:accent5>
      <a:accent6>
        <a:srgbClr val="7D3C4A"/>
      </a:accent6>
      <a:hlink>
        <a:srgbClr val="FF8119"/>
      </a:hlink>
      <a:folHlink>
        <a:srgbClr val="44B9E8"/>
      </a:folHlink>
    </a:clrScheme>
    <a:fontScheme name="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NEW BRAND PPT template FIN">
  <a:themeElements>
    <a:clrScheme name="Custom 2">
      <a:dk1>
        <a:sysClr val="windowText" lastClr="000000"/>
      </a:dk1>
      <a:lt1>
        <a:sysClr val="window" lastClr="FFFFFF"/>
      </a:lt1>
      <a:dk2>
        <a:srgbClr val="464646"/>
      </a:dk2>
      <a:lt2>
        <a:srgbClr val="DEF5FA"/>
      </a:lt2>
      <a:accent1>
        <a:srgbClr val="2DA2BF"/>
      </a:accent1>
      <a:accent2>
        <a:srgbClr val="7030A0"/>
      </a:accent2>
      <a:accent3>
        <a:srgbClr val="EB641B"/>
      </a:accent3>
      <a:accent4>
        <a:srgbClr val="FFCA14"/>
      </a:accent4>
      <a:accent5>
        <a:srgbClr val="7EA22E"/>
      </a:accent5>
      <a:accent6>
        <a:srgbClr val="7D3C4A"/>
      </a:accent6>
      <a:hlink>
        <a:srgbClr val="FF8119"/>
      </a:hlink>
      <a:folHlink>
        <a:srgbClr val="44B9E8"/>
      </a:folHlink>
    </a:clrScheme>
    <a:fontScheme name="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2062</Words>
  <Application>Microsoft Office PowerPoint</Application>
  <PresentationFormat>On-screen Show (4:3)</PresentationFormat>
  <Paragraphs>267</Paragraphs>
  <Slides>25</Slides>
  <Notes>25</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NEW BRAND PPT template FIN</vt:lpstr>
      <vt:lpstr>Custom Design</vt:lpstr>
      <vt:lpstr>Disclaimer Slide Master</vt:lpstr>
      <vt:lpstr>2_NEW BRAND PPT template FIN</vt:lpstr>
      <vt:lpstr>1_Disclaimer Slide Master</vt:lpstr>
      <vt:lpstr>3_NEW BRAND PPT template FIN</vt:lpstr>
      <vt:lpstr>The ACA and Collective Bargaining: Big Changes to Traditional Approaches</vt:lpstr>
      <vt:lpstr>Affordable Care Act (ACA) for  Unionized Employers:  Overview of the Challenge</vt:lpstr>
      <vt:lpstr>The Basic Requirements – ACA</vt:lpstr>
      <vt:lpstr>The Basics Requirements–  NLRA/Duty to Bargain</vt:lpstr>
      <vt:lpstr>The Basics Requirements –  NLRA/Duty to Bargain</vt:lpstr>
      <vt:lpstr>Key Points –  ACA and Collective Bargaining </vt:lpstr>
      <vt:lpstr>Key ACA Bargaining Issues</vt:lpstr>
      <vt:lpstr>Complying with Employer Mandate –  Employer Penalties </vt:lpstr>
      <vt:lpstr>ACA-Compliant Plans –  Minimum Essential Coverage</vt:lpstr>
      <vt:lpstr>ACA-Compliant Plan –  Minimum Value</vt:lpstr>
      <vt:lpstr>ACA-Compliant Plan –  Affordable</vt:lpstr>
      <vt:lpstr>ACA-Compliant Plan – New Plan Mandates</vt:lpstr>
      <vt:lpstr>ACA – Collective Bargaining Multiemployer Plans</vt:lpstr>
      <vt:lpstr>Employer Mandates/ACA-Compliant Plans –  Bargaining Implications</vt:lpstr>
      <vt:lpstr>Coverage –  Full-Time Employees</vt:lpstr>
      <vt:lpstr>Coverage –  Full-Time Employees</vt:lpstr>
      <vt:lpstr>Coverage – Part-Time Employees</vt:lpstr>
      <vt:lpstr>Coverage – Bargaining Implications</vt:lpstr>
      <vt:lpstr>Eligibility</vt:lpstr>
      <vt:lpstr>Eligibility – Bargaining Implications</vt:lpstr>
      <vt:lpstr>Allocation of Costs</vt:lpstr>
      <vt:lpstr>Questions?</vt:lpstr>
      <vt:lpstr>Presenter</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ACA and Collective Bargaining: Big Changes to Traditional Approaches</dc:title>
  <cp:lastModifiedBy>Peggy Ross</cp:lastModifiedBy>
  <cp:revision>1</cp:revision>
  <dcterms:modified xsi:type="dcterms:W3CDTF">2013-06-18T14:43:50Z</dcterms:modified>
</cp:coreProperties>
</file>