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431" r:id="rId2"/>
    <p:sldId id="432" r:id="rId3"/>
    <p:sldId id="433" r:id="rId4"/>
    <p:sldId id="564" r:id="rId5"/>
    <p:sldId id="563" r:id="rId6"/>
    <p:sldId id="558" r:id="rId7"/>
    <p:sldId id="565" r:id="rId8"/>
    <p:sldId id="566" r:id="rId9"/>
    <p:sldId id="567" r:id="rId10"/>
    <p:sldId id="568" r:id="rId11"/>
    <p:sldId id="569" r:id="rId12"/>
    <p:sldId id="570" r:id="rId13"/>
    <p:sldId id="573" r:id="rId14"/>
    <p:sldId id="571" r:id="rId15"/>
    <p:sldId id="572" r:id="rId16"/>
    <p:sldId id="559" r:id="rId17"/>
    <p:sldId id="560" r:id="rId18"/>
    <p:sldId id="561" r:id="rId19"/>
    <p:sldId id="562" r:id="rId20"/>
    <p:sldId id="475" r:id="rId21"/>
    <p:sldId id="477" r:id="rId22"/>
    <p:sldId id="435" r:id="rId23"/>
    <p:sldId id="436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71" autoAdjust="0"/>
    <p:restoredTop sz="89256" autoAdjust="0"/>
  </p:normalViewPr>
  <p:slideViewPr>
    <p:cSldViewPr>
      <p:cViewPr>
        <p:scale>
          <a:sx n="66" d="100"/>
          <a:sy n="66" d="100"/>
        </p:scale>
        <p:origin x="-37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248" y="18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4B1AF0C6-F2DC-4CCB-8F64-E38227F66D9A}" type="datetimeFigureOut">
              <a:rPr lang="en-US"/>
              <a:pPr/>
              <a:t>6/4/2012</a:t>
            </a:fld>
            <a:endParaRPr lang="en-US"/>
          </a:p>
        </p:txBody>
      </p:sp>
      <p:sp>
        <p:nvSpPr>
          <p:cNvPr id="317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17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26AF306C-2688-4E56-9BCB-116C3510E86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0C01466C-2AD5-4026-9BD6-910196AC7574}" type="datetimeFigureOut">
              <a:rPr lang="en-US"/>
              <a:pPr>
                <a:defRPr/>
              </a:pPr>
              <a:t>6/4/2012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79251436-817D-44C9-A94B-1B32E6AE19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  <a:buFontTx/>
              <a:buAutoNum type="arabicPeriod"/>
            </a:pPr>
            <a:endParaRPr lang="en-US" smtClean="0"/>
          </a:p>
        </p:txBody>
      </p:sp>
      <p:sp>
        <p:nvSpPr>
          <p:cNvPr id="2765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7C1090E-962E-47CF-9BD3-15F1EDFAD9F5}" type="slidenum">
              <a:rPr lang="en-US" sz="1200"/>
              <a:pPr algn="r"/>
              <a:t>1</a:t>
            </a:fld>
            <a:endParaRPr 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88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09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70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80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60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014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11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21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32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/>
            <a:endParaRPr lang="en-US" sz="900" smtClean="0"/>
          </a:p>
        </p:txBody>
      </p:sp>
      <p:sp>
        <p:nvSpPr>
          <p:cNvPr id="2867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41CE7C0-D333-4F20-B8AD-9303EC403103}" type="slidenum">
              <a:rPr lang="en-US" sz="1200"/>
              <a:pPr algn="r"/>
              <a:t>3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069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4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>
              <a:buFontTx/>
              <a:buAutoNum type="arabicPeriod"/>
            </a:pPr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78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58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68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>
              <a:buFontTx/>
              <a:buAutoNum type="arabicPeriod"/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C80AE-D5D9-45BE-B2FB-ECD840119C15}" type="datetime1">
              <a:rPr lang="en-US"/>
              <a:pPr>
                <a:defRPr/>
              </a:pPr>
              <a:t>6/4/2012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E0F31-567A-4B86-84A9-3FCACABFAE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53409-9DB5-4152-84BA-0B3030793EF3}" type="datetime1">
              <a:rPr lang="en-US"/>
              <a:pPr>
                <a:defRPr/>
              </a:pPr>
              <a:t>6/4/2012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48C01-C93C-4BF0-A99E-2A482EB7E7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584E7-634A-4868-A16E-2947D060BA19}" type="datetime1">
              <a:rPr lang="en-US"/>
              <a:pPr>
                <a:defRPr/>
              </a:pPr>
              <a:t>6/4/2012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E45B6-07CD-4802-A2F0-4828986FB6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9229A-1873-494E-9449-3C6C3AFF4B35}" type="datetime1">
              <a:rPr lang="en-US"/>
              <a:pPr>
                <a:defRPr/>
              </a:pPr>
              <a:t>6/4/2012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0DA05-3763-4BC5-A497-2E5B68B110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00832-CC38-456D-8669-707011F309DE}" type="datetime1">
              <a:rPr lang="en-US"/>
              <a:pPr>
                <a:defRPr/>
              </a:pPr>
              <a:t>6/4/2012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A7CE6-3601-4AF3-833C-326CFE6E2E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9BDDE-16DF-49E3-91A4-2169254C1BF9}" type="datetime1">
              <a:rPr lang="en-US"/>
              <a:pPr>
                <a:defRPr/>
              </a:pPr>
              <a:t>6/4/2012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5E8C46-352E-497E-883B-0FD8FB6818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4AE14-E18C-4B2B-8ED4-F141EFDB0466}" type="datetime1">
              <a:rPr lang="en-US"/>
              <a:pPr>
                <a:defRPr/>
              </a:pPr>
              <a:t>6/4/2012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DF115-9533-4596-949B-99416E41AD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7A9FA-51CA-4D96-836F-46C532717992}" type="datetime1">
              <a:rPr lang="en-US"/>
              <a:pPr>
                <a:defRPr/>
              </a:pPr>
              <a:t>6/4/2012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34009-F000-456B-B170-E5BB891F02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78FF1-9850-4D54-A09B-158415D6EBC4}" type="datetime1">
              <a:rPr lang="en-US"/>
              <a:pPr>
                <a:defRPr/>
              </a:pPr>
              <a:t>6/4/2012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42152-236F-4BA7-9A25-82DCF183FB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E2EEB-C91D-450B-A751-8A83997CC701}" type="datetime1">
              <a:rPr lang="en-US"/>
              <a:pPr>
                <a:defRPr/>
              </a:pPr>
              <a:t>6/4/2012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B12DDF-9A96-4728-84DD-567A53E6F0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159AC-4972-46EB-AE95-BD046992C7BD}" type="datetime1">
              <a:rPr lang="en-US"/>
              <a:pPr>
                <a:defRPr/>
              </a:pPr>
              <a:t>6/4/2012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7A540-5C55-4B77-9DBD-56D5DA3C1B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0BC70EE5-0A92-4255-9473-B5AFE92FADA6}" type="datetime1">
              <a:rPr lang="en-US"/>
              <a:pPr>
                <a:defRPr/>
              </a:pPr>
              <a:t>6/4/2012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charset="0"/>
              </a:defRPr>
            </a:lvl1pPr>
          </a:lstStyle>
          <a:p>
            <a:pPr>
              <a:defRPr/>
            </a:pPr>
            <a:fld id="{5226EAA7-62C4-4B22-B66E-E43648D029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dchin@eric.org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kricard@eric.org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gyoung@eric.or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D40B6F-618E-45D4-9419-6AE17833C54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3400" y="11430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The ERISA Industry Committee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295400" y="3200400"/>
            <a:ext cx="6400800" cy="1752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smtClean="0"/>
              <a:t>Washington Update:</a:t>
            </a:r>
          </a:p>
          <a:p>
            <a:pPr marL="0" indent="0" algn="ctr" eaLnBrk="1" hangingPunct="1">
              <a:buFontTx/>
              <a:buNone/>
            </a:pPr>
            <a:r>
              <a:rPr lang="en-US" smtClean="0"/>
              <a:t>June 4, 2012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Health legislation, cont.</a:t>
            </a: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HR 5858:  the “Health Savings Accounts Improvements Act of 2012”</a:t>
            </a:r>
          </a:p>
          <a:p>
            <a:pPr lvl="1"/>
            <a:r>
              <a:rPr lang="en-US" smtClean="0"/>
              <a:t>HSA contributions would be eligible for Saver’s Credit </a:t>
            </a:r>
          </a:p>
          <a:p>
            <a:pPr lvl="2"/>
            <a:r>
              <a:rPr lang="en-US" smtClean="0"/>
              <a:t>Employers must separately state on W-2 amount of salary reduction contribution to HSA under cafeteria plan </a:t>
            </a:r>
          </a:p>
          <a:p>
            <a:pPr lvl="1"/>
            <a:r>
              <a:rPr lang="en-US" smtClean="0"/>
              <a:t>HSA treated as established on coverage date of HDHP if established within 60 days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Health legislation, cont.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HR 5858:  the “Health Savings Accounts Improvements Act of 2012”, cont. </a:t>
            </a:r>
          </a:p>
          <a:p>
            <a:pPr lvl="1"/>
            <a:r>
              <a:rPr lang="en-US" sz="2400" smtClean="0"/>
              <a:t>Married couples may split catch-up contributions</a:t>
            </a:r>
          </a:p>
          <a:p>
            <a:pPr lvl="1"/>
            <a:r>
              <a:rPr lang="en-US" sz="2400" smtClean="0"/>
              <a:t>Individuals receiving VA medical benefits for a service-connected disability may contribute to an HSA</a:t>
            </a:r>
          </a:p>
          <a:p>
            <a:pPr lvl="1"/>
            <a:r>
              <a:rPr lang="en-US" sz="2400" smtClean="0"/>
              <a:t>Retirees between 55 and 65 may use HSA funds to pay premiums for former employer’s group health plan </a:t>
            </a:r>
          </a:p>
          <a:p>
            <a:pPr lvl="1"/>
            <a:endParaRPr lang="en-US" sz="24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Health regulatory guidance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IRS reg on individual premium tax credits in exchanges </a:t>
            </a:r>
          </a:p>
          <a:p>
            <a:pPr lvl="1"/>
            <a:r>
              <a:rPr lang="en-US" smtClean="0"/>
              <a:t>“Affordability” test based on self-only coverage</a:t>
            </a:r>
          </a:p>
          <a:p>
            <a:pPr lvl="2"/>
            <a:r>
              <a:rPr lang="en-US" smtClean="0"/>
              <a:t>Reg “reserves” discussion of test (for exchange purposes) for families </a:t>
            </a:r>
          </a:p>
          <a:p>
            <a:pPr lvl="1"/>
            <a:r>
              <a:rPr lang="en-US" smtClean="0"/>
              <a:t>Employer contributions to HSA do not affect affordability </a:t>
            </a:r>
          </a:p>
          <a:p>
            <a:pPr lvl="1"/>
            <a:r>
              <a:rPr lang="en-US" smtClean="0"/>
              <a:t>Treatment of wellness incentives not clear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Health regulatory guidance, cont. 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IRS reg on individual premium tax credits in exchanges, cont.  </a:t>
            </a:r>
          </a:p>
          <a:p>
            <a:pPr lvl="1"/>
            <a:r>
              <a:rPr lang="en-US" sz="2400" smtClean="0"/>
              <a:t>Employees may opt out of employer plans at specified points; will be treated as not enrolled in plan</a:t>
            </a:r>
          </a:p>
          <a:p>
            <a:pPr lvl="1"/>
            <a:r>
              <a:rPr lang="en-US" sz="2400" smtClean="0"/>
              <a:t>Employees treated as not eligible for coverage during waiting period  </a:t>
            </a:r>
          </a:p>
          <a:p>
            <a:pPr lvl="1"/>
            <a:r>
              <a:rPr lang="en-US" sz="2400" smtClean="0"/>
              <a:t>Reg takes position that premium credits are available to individuals enrolling in non-state run exchanges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Health regulatory guidance, cont.</a:t>
            </a:r>
          </a:p>
        </p:txBody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IRS Notice 2012-40 – application of $2500 limit to Health FSAs 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Asks us for comments on modifying “use-it-or-lose-it” rule 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New $2500 limit applies on a plan year basis, effective for plan years beginning after 2012 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Applies on an employee-by-employee basis 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Leniency for errors 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Plan amendments may be adopted through end of 2014</a:t>
            </a:r>
          </a:p>
          <a:p>
            <a:pPr lvl="2">
              <a:lnSpc>
                <a:spcPct val="90000"/>
              </a:lnSpc>
            </a:pPr>
            <a:r>
              <a:rPr lang="en-US" sz="2000" smtClean="0"/>
              <a:t>Plan must comply operationally after 2012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Health regulatory guidance, cont.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ERRP audits have begun</a:t>
            </a:r>
          </a:p>
          <a:p>
            <a:pPr lvl="1"/>
            <a:r>
              <a:rPr lang="en-US" smtClean="0"/>
              <a:t>Mammoth data requests </a:t>
            </a:r>
          </a:p>
          <a:p>
            <a:pPr lvl="1"/>
            <a:r>
              <a:rPr lang="en-US" smtClean="0"/>
              <a:t>Little time to collect and respond</a:t>
            </a:r>
          </a:p>
          <a:p>
            <a:pPr lvl="1"/>
            <a:r>
              <a:rPr lang="en-US" smtClean="0"/>
              <a:t>Hope to have conference call with regulators soon</a:t>
            </a:r>
          </a:p>
          <a:p>
            <a:pPr lvl="1"/>
            <a:r>
              <a:rPr lang="en-US" smtClean="0"/>
              <a:t>Send gyoung@eric.org an email if you would like to participate in the ERIC ERRP Club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Retirement – Legislative Update </a:t>
            </a:r>
          </a:p>
        </p:txBody>
      </p:sp>
      <p:sp>
        <p:nvSpPr>
          <p:cNvPr id="359427" name="Content Placeholder 2"/>
          <p:cNvSpPr>
            <a:spLocks noGrp="1"/>
          </p:cNvSpPr>
          <p:nvPr>
            <p:ph idx="4294967295"/>
          </p:nvPr>
        </p:nvSpPr>
        <p:spPr>
          <a:xfrm>
            <a:off x="533400" y="1981200"/>
            <a:ext cx="7772400" cy="4114800"/>
          </a:xfrm>
        </p:spPr>
        <p:txBody>
          <a:bodyPr/>
          <a:lstStyle/>
          <a:p>
            <a:r>
              <a:rPr lang="en-US" sz="2800" smtClean="0"/>
              <a:t>“Interest Stabilization” provision update</a:t>
            </a:r>
          </a:p>
          <a:p>
            <a:r>
              <a:rPr lang="en-US" sz="2800" smtClean="0"/>
              <a:t>Agreement on need for interest stabilization – some discussion over “input” vs “output” methodology</a:t>
            </a:r>
          </a:p>
          <a:p>
            <a:r>
              <a:rPr lang="en-US" sz="2800" smtClean="0"/>
              <a:t>Lobby visits of  members of Pension Coalition</a:t>
            </a:r>
          </a:p>
          <a:p>
            <a:r>
              <a:rPr lang="en-US" sz="2800" smtClean="0"/>
              <a:t>Letter to Hill in support of interest stabilization provision passed by Senate (S. 1813)</a:t>
            </a:r>
          </a:p>
          <a:p>
            <a:r>
              <a:rPr lang="en-US" sz="2800" smtClean="0"/>
              <a:t>Over 200 signatories  of trade associations, non-profits &amp; individual companies</a:t>
            </a:r>
          </a:p>
          <a:p>
            <a:endParaRPr lang="en-US" sz="24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Retirement – Regulatory Update </a:t>
            </a:r>
          </a:p>
        </p:txBody>
      </p:sp>
      <p:sp>
        <p:nvSpPr>
          <p:cNvPr id="360451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smtClean="0"/>
              <a:t>ERIC files comment letter on May 3 on Treasury package of guidance on lifetime income </a:t>
            </a:r>
          </a:p>
          <a:p>
            <a:r>
              <a:rPr lang="en-US" smtClean="0"/>
              <a:t>ERIC testifies at June 1 hearing</a:t>
            </a:r>
          </a:p>
          <a:p>
            <a:r>
              <a:rPr lang="en-US" smtClean="0"/>
              <a:t>Hill sends letter to Treasury Department on Final regulations on hybrid plans with focus on transition rules &amp; market rate of return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Title 1"/>
          <p:cNvSpPr>
            <a:spLocks noGrp="1"/>
          </p:cNvSpPr>
          <p:nvPr>
            <p:ph type="title" idx="4294967295"/>
          </p:nvPr>
        </p:nvSpPr>
        <p:spPr>
          <a:xfrm>
            <a:off x="685800" y="0"/>
            <a:ext cx="7696200" cy="1752600"/>
          </a:xfrm>
        </p:spPr>
        <p:txBody>
          <a:bodyPr/>
          <a:lstStyle/>
          <a:p>
            <a:r>
              <a:rPr lang="en-US" smtClean="0"/>
              <a:t>Retirement – Regulatory Update, cont.</a:t>
            </a:r>
          </a:p>
        </p:txBody>
      </p:sp>
      <p:sp>
        <p:nvSpPr>
          <p:cNvPr id="361475" name="Content Placeholder 2"/>
          <p:cNvSpPr>
            <a:spLocks noGrp="1"/>
          </p:cNvSpPr>
          <p:nvPr>
            <p:ph idx="4294967295"/>
          </p:nvPr>
        </p:nvSpPr>
        <p:spPr>
          <a:xfrm>
            <a:off x="609600" y="1447800"/>
            <a:ext cx="7848600" cy="4648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2800" smtClean="0"/>
              <a:t>Department of Labor </a:t>
            </a:r>
          </a:p>
          <a:p>
            <a:r>
              <a:rPr lang="en-US" smtClean="0"/>
              <a:t>Participant Disclosure FAQs issued May 7</a:t>
            </a:r>
            <a:r>
              <a:rPr lang="en-US" baseline="30000" smtClean="0"/>
              <a:t>th</a:t>
            </a:r>
            <a:endParaRPr lang="en-US" smtClean="0"/>
          </a:p>
          <a:p>
            <a:pPr lvl="1"/>
            <a:r>
              <a:rPr lang="en-US" sz="3200" smtClean="0"/>
              <a:t>Q&amp;A #30 on brokerage windows</a:t>
            </a:r>
          </a:p>
          <a:p>
            <a:pPr lvl="1"/>
            <a:r>
              <a:rPr lang="en-US" sz="3200" smtClean="0"/>
              <a:t>May 31</a:t>
            </a:r>
            <a:r>
              <a:rPr lang="en-US" sz="3200" baseline="30000" smtClean="0"/>
              <a:t>st</a:t>
            </a:r>
            <a:r>
              <a:rPr lang="en-US" sz="3200" smtClean="0"/>
              <a:t> meeting with DOL representatives on Q&amp;A 30</a:t>
            </a:r>
          </a:p>
          <a:p>
            <a:r>
              <a:rPr lang="en-US" smtClean="0"/>
              <a:t>Beneficiary statements &amp; lifetime</a:t>
            </a:r>
          </a:p>
          <a:p>
            <a:pPr>
              <a:buFontTx/>
              <a:buNone/>
            </a:pPr>
            <a:r>
              <a:rPr lang="en-US" smtClean="0"/>
              <a:t>    income</a:t>
            </a:r>
          </a:p>
          <a:p>
            <a:pPr>
              <a:buFontTx/>
              <a:buNone/>
            </a:pPr>
            <a:r>
              <a:rPr lang="en-US" smtClean="0"/>
              <a:t>	-rumors on mandate vs safe harbor</a:t>
            </a:r>
          </a:p>
          <a:p>
            <a:pPr>
              <a:buFontTx/>
              <a:buNone/>
            </a:pPr>
            <a:endParaRPr lang="en-US" sz="280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Retirement – Regulatory Update, cont.</a:t>
            </a:r>
          </a:p>
        </p:txBody>
      </p:sp>
      <p:sp>
        <p:nvSpPr>
          <p:cNvPr id="362499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mtClean="0"/>
              <a:t>Department of Labor </a:t>
            </a:r>
          </a:p>
          <a:p>
            <a:pPr>
              <a:buFontTx/>
              <a:buNone/>
            </a:pPr>
            <a:endParaRPr lang="en-US" smtClean="0"/>
          </a:p>
          <a:p>
            <a:r>
              <a:rPr lang="en-US" smtClean="0"/>
              <a:t>Definition of Fiduciary proposed regulation</a:t>
            </a:r>
          </a:p>
          <a:p>
            <a:r>
              <a:rPr lang="en-US" smtClean="0"/>
              <a:t>Target Date Fund regulations reopened for 45 days to coordinate with SEC survey </a:t>
            </a:r>
          </a:p>
          <a:p>
            <a:r>
              <a:rPr lang="en-US" smtClean="0"/>
              <a:t>Electronic Delivery (not officially on guidance plan)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C631FE-12DB-4A49-B346-5B94ECE777B9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Participation Procedure 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Procedure for audience participation</a:t>
            </a:r>
          </a:p>
          <a:p>
            <a:r>
              <a:rPr lang="en-US" smtClean="0"/>
              <a:t>Audience will be in a “listen-only” mode</a:t>
            </a:r>
          </a:p>
          <a:p>
            <a:r>
              <a:rPr lang="en-US" smtClean="0"/>
              <a:t>If you wish to ask a question or make a comment, press *6 on your telephone to “un-mute” your telephone</a:t>
            </a:r>
          </a:p>
          <a:p>
            <a:r>
              <a:rPr lang="en-US" smtClean="0"/>
              <a:t>After speaking, please press *6 again to re-enter “listen-only” mode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mtClean="0"/>
              <a:t>Upcoming ERIC calls 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7772400" cy="4419600"/>
          </a:xfrm>
        </p:spPr>
        <p:txBody>
          <a:bodyPr/>
          <a:lstStyle/>
          <a:p>
            <a:r>
              <a:rPr lang="en-US" smtClean="0"/>
              <a:t>Upcoming</a:t>
            </a:r>
          </a:p>
          <a:p>
            <a:pPr lvl="1"/>
            <a:r>
              <a:rPr lang="en-US" smtClean="0"/>
              <a:t>Health care reform task force (6/7, 7/19)</a:t>
            </a:r>
          </a:p>
          <a:p>
            <a:pPr lvl="1"/>
            <a:r>
              <a:rPr lang="en-US" smtClean="0"/>
              <a:t>Challenges of Complying with the Affordable Care Act (6/13) </a:t>
            </a:r>
          </a:p>
          <a:p>
            <a:pPr lvl="1"/>
            <a:r>
              <a:rPr lang="en-US" smtClean="0"/>
              <a:t>The SCOTUS decision on the ACA (6/29)</a:t>
            </a:r>
          </a:p>
          <a:p>
            <a:pPr lvl="1"/>
            <a:r>
              <a:rPr lang="en-US" smtClean="0"/>
              <a:t>Next Washington Update call:  July 23</a:t>
            </a:r>
          </a:p>
          <a:p>
            <a:pPr lvl="1"/>
            <a:endParaRPr lang="en-US" sz="2400" smtClean="0"/>
          </a:p>
          <a:p>
            <a:pPr lvl="1"/>
            <a:endParaRPr lang="en-US" sz="2400" smtClean="0"/>
          </a:p>
          <a:p>
            <a:pPr lvl="1">
              <a:buFontTx/>
              <a:buNone/>
            </a:pPr>
            <a:r>
              <a:rPr lang="en-US" smtClean="0"/>
              <a:t> 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68EE2E-3655-4D05-B76E-FDA056F6263F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Upcoming ERIC meetings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Inaugural Washington Representatives Committee meeting:  Monday, June 11 </a:t>
            </a:r>
          </a:p>
          <a:p>
            <a:pPr lvl="1"/>
            <a:r>
              <a:rPr lang="en-US" smtClean="0"/>
              <a:t>Next two meetings:  July 9, September 10</a:t>
            </a:r>
          </a:p>
          <a:p>
            <a:r>
              <a:rPr lang="en-US" smtClean="0"/>
              <a:t>ERIC Membership and Committee meetings:  October 24-25, 2012 </a:t>
            </a:r>
          </a:p>
          <a:p>
            <a:pPr>
              <a:buFontTx/>
              <a:buNone/>
            </a:pPr>
            <a:endParaRPr lang="en-US" smtClean="0"/>
          </a:p>
        </p:txBody>
      </p:sp>
      <p:pic>
        <p:nvPicPr>
          <p:cNvPr id="56325" name="Picture 5" descr="cream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9888" y="5029200"/>
            <a:ext cx="773112" cy="838200"/>
          </a:xfrm>
          <a:prstGeom prst="rect">
            <a:avLst/>
          </a:prstGeom>
          <a:noFill/>
        </p:spPr>
      </p:pic>
      <p:pic>
        <p:nvPicPr>
          <p:cNvPr id="56327" name="Picture 7" descr="cream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3810000"/>
            <a:ext cx="755650" cy="1200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2B74CE-EAD5-4BB0-B1B9-53C1D922D393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 receive ERIC updates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If you would like to receive your own copy of our emails and notifications of future updates, please let us know by writing to Adreanne Cooper at ERIC (</a:t>
            </a:r>
            <a:r>
              <a:rPr lang="en-US" smtClean="0">
                <a:hlinkClick r:id="rId3"/>
              </a:rPr>
              <a:t>acooper@eric.org</a:t>
            </a:r>
            <a:r>
              <a:rPr lang="en-US" smtClean="0"/>
              <a:t>.)  In this email, please include your contact information or signature block, and please indicate whether you wish to receive information on retirement issues, health issues, or both.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31975F-BCB4-4D63-AB86-15CDF526CA5E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 further information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Kathryn Ricard, Senior Vice President, Retirement Security </a:t>
            </a:r>
          </a:p>
          <a:p>
            <a:pPr lvl="1"/>
            <a:r>
              <a:rPr lang="en-US" smtClean="0">
                <a:hlinkClick r:id="rId3"/>
              </a:rPr>
              <a:t>kricard@eric.org</a:t>
            </a:r>
            <a:endParaRPr lang="en-US" smtClean="0"/>
          </a:p>
          <a:p>
            <a:r>
              <a:rPr lang="en-US" smtClean="0"/>
              <a:t>Gretchen Young, Senior Vice President, Health Policy</a:t>
            </a:r>
          </a:p>
          <a:p>
            <a:pPr lvl="1"/>
            <a:r>
              <a:rPr lang="en-US" smtClean="0">
                <a:hlinkClick r:id="rId4"/>
              </a:rPr>
              <a:t>gyoung@eric.org</a:t>
            </a:r>
            <a:r>
              <a:rPr lang="en-US" smtClean="0"/>
              <a:t> </a:t>
            </a:r>
          </a:p>
          <a:p>
            <a:r>
              <a:rPr lang="en-US" smtClean="0"/>
              <a:t>ERIC:  202/789-1400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5C7D88-1793-4610-83EE-784A4656FE0C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Washington Update Agenda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/>
            <a:r>
              <a:rPr lang="en-US" smtClean="0"/>
              <a:t>Welcoming Remarks</a:t>
            </a:r>
          </a:p>
          <a:p>
            <a:pPr lvl="1" eaLnBrk="1" hangingPunct="1"/>
            <a:r>
              <a:rPr lang="en-US" smtClean="0"/>
              <a:t>Scott Macey, new President and CEO of ERIC</a:t>
            </a:r>
          </a:p>
          <a:p>
            <a:pPr eaLnBrk="1" hangingPunct="1"/>
            <a:r>
              <a:rPr lang="en-US" smtClean="0"/>
              <a:t>Health Update</a:t>
            </a:r>
          </a:p>
          <a:p>
            <a:pPr eaLnBrk="1" hangingPunct="1"/>
            <a:r>
              <a:rPr lang="en-US" smtClean="0"/>
              <a:t>Retirement Update</a:t>
            </a:r>
          </a:p>
          <a:p>
            <a:pPr eaLnBrk="1" hangingPunct="1"/>
            <a:r>
              <a:rPr lang="en-US" smtClean="0"/>
              <a:t>Concluding Remarks/Questions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DOMA  DOMA  DOMA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1</a:t>
            </a:r>
            <a:r>
              <a:rPr lang="en-US" baseline="30000" smtClean="0"/>
              <a:t>st</a:t>
            </a:r>
            <a:r>
              <a:rPr lang="en-US" smtClean="0"/>
              <a:t> Circuit Court in Boston rules that the federal Defense of Marriage Act (DOMA) is unconstitutional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DOMA discriminates against gay couples by denying federal benefits given to heterosexual couples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Also found that DOMA interferes with right of states to define marriage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Enforcement stayed pending further appeal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SCOTUS and the ACA:</a:t>
            </a:r>
            <a:br>
              <a:rPr lang="en-US" sz="4000" smtClean="0"/>
            </a:br>
            <a:r>
              <a:rPr lang="en-US" sz="4000" smtClean="0"/>
              <a:t>the minutes tick by</a:t>
            </a:r>
          </a:p>
        </p:txBody>
      </p:sp>
      <p:pic>
        <p:nvPicPr>
          <p:cNvPr id="363525" name="Picture 5" descr="emoticon-time-bomb-3-thumb183893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2057400"/>
            <a:ext cx="4191000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Health legislation</a:t>
            </a:r>
          </a:p>
        </p:txBody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House Ways &amp; Means Committee approves 4 bills to ease rules for HSAs, health FSAs, repeal ACA’s medical device tax </a:t>
            </a:r>
          </a:p>
          <a:p>
            <a:pPr lvl="1"/>
            <a:r>
              <a:rPr lang="en-US" smtClean="0"/>
              <a:t>All 4 expected to be approved by full House in June</a:t>
            </a:r>
          </a:p>
          <a:p>
            <a:pPr lvl="1"/>
            <a:r>
              <a:rPr lang="en-US" smtClean="0"/>
              <a:t>Despite some bipartisan support, not expected to do well in the Senate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Health legislation, cont. </a:t>
            </a:r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HR 436:  the “Protect Medical Innovation Act of 2012”</a:t>
            </a:r>
          </a:p>
          <a:p>
            <a:pPr lvl="1"/>
            <a:r>
              <a:rPr lang="en-US" smtClean="0"/>
              <a:t>Would repeal ACA’s 2.3% medical device excise tax, effective DOE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Health legislation, cont.</a:t>
            </a:r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HR 5842:  “Restoring Access to Medication Act of 2012”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Would repeal the ACA rule that Health FSAs and HRAs may reimburse for OTC drugs only if prescribed by doctor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Also would repeal rule that HSA distributions to pay for OTC drugs are not qualified medical expense unless prescribed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Effective for expenses incurred after 2012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Health legislation, cont.</a:t>
            </a:r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HR 1004:  “Health Flexible Spending Arrangements Improvements Act of 2012”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Would amend FSA “use-it-or-lose-it” rule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Would permit return to employee of unused funds for a year, up to lesser of $500 or contribution for year, minus reimbursements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Must be distributed by 7</a:t>
            </a:r>
            <a:r>
              <a:rPr lang="en-US" sz="2400" baseline="30000" smtClean="0"/>
              <a:t>th</a:t>
            </a:r>
            <a:r>
              <a:rPr lang="en-US" sz="2400" smtClean="0"/>
              <a:t> month after end of plan year 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Returned amounts includible in gross income in year of distribution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Effective for plan years beginning after 2012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Echo</Template>
  <TotalTime>15189</TotalTime>
  <Words>1020</Words>
  <Application>Microsoft Office PowerPoint</Application>
  <PresentationFormat>On-screen Show (4:3)</PresentationFormat>
  <Paragraphs>127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Times New Roman</vt:lpstr>
      <vt:lpstr>Arial</vt:lpstr>
      <vt:lpstr>Calibri</vt:lpstr>
      <vt:lpstr>Default Design</vt:lpstr>
      <vt:lpstr>The ERISA Industry Committee</vt:lpstr>
      <vt:lpstr>Participation Procedure </vt:lpstr>
      <vt:lpstr>Washington Update Agenda</vt:lpstr>
      <vt:lpstr>DOMA  DOMA  DOMA</vt:lpstr>
      <vt:lpstr>SCOTUS and the ACA: the minutes tick by</vt:lpstr>
      <vt:lpstr>Health legislation</vt:lpstr>
      <vt:lpstr>Health legislation, cont. </vt:lpstr>
      <vt:lpstr>Health legislation, cont.</vt:lpstr>
      <vt:lpstr>Health legislation, cont.</vt:lpstr>
      <vt:lpstr>Health legislation, cont.</vt:lpstr>
      <vt:lpstr>Health legislation, cont.</vt:lpstr>
      <vt:lpstr>Health regulatory guidance</vt:lpstr>
      <vt:lpstr>Health regulatory guidance, cont. </vt:lpstr>
      <vt:lpstr>Health regulatory guidance, cont.</vt:lpstr>
      <vt:lpstr>Health regulatory guidance, cont.</vt:lpstr>
      <vt:lpstr>Retirement – Legislative Update </vt:lpstr>
      <vt:lpstr>Retirement – Regulatory Update </vt:lpstr>
      <vt:lpstr>Retirement – Regulatory Update, cont.</vt:lpstr>
      <vt:lpstr>Retirement – Regulatory Update, cont.</vt:lpstr>
      <vt:lpstr>Upcoming ERIC calls </vt:lpstr>
      <vt:lpstr>Upcoming ERIC meetings</vt:lpstr>
      <vt:lpstr>To receive ERIC updates</vt:lpstr>
      <vt:lpstr>For further information</vt:lpstr>
    </vt:vector>
  </TitlesOfParts>
  <Company>ERISA Industry Committee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ERISA Industry Committee</dc:title>
  <dc:creator>Joe Grundy</dc:creator>
  <cp:lastModifiedBy>Peggy</cp:lastModifiedBy>
  <cp:revision>1297</cp:revision>
  <dcterms:created xsi:type="dcterms:W3CDTF">2007-11-05T00:26:47Z</dcterms:created>
  <dcterms:modified xsi:type="dcterms:W3CDTF">2012-06-04T14:21:26Z</dcterms:modified>
</cp:coreProperties>
</file>